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x="18288000" cy="10287000"/>
  <p:notesSz cx="6858000" cy="9144000"/>
  <p:embeddedFontLst>
    <p:embeddedFont>
      <p:font typeface="Garet Ultra-Bold" charset="1" panose="00000000000000000000"/>
      <p:regular r:id="rId38"/>
    </p:embeddedFont>
    <p:embeddedFont>
      <p:font typeface="Garet" charset="1" panose="00000000000000000000"/>
      <p:regular r:id="rId39"/>
    </p:embeddedFont>
    <p:embeddedFont>
      <p:font typeface="Garet Bold" charset="1" panose="00000000000000000000"/>
      <p:regular r:id="rId40"/>
    </p:embeddedFont>
    <p:embeddedFont>
      <p:font typeface="Garet Italics" charset="1" panose="00000000000000000000"/>
      <p:regular r:id="rId41"/>
    </p:embeddedFont>
    <p:embeddedFont>
      <p:font typeface="Garet Bold Italics" charset="1" panose="00000000000000000000"/>
      <p:regular r:id="rId42"/>
    </p:embeddedFont>
    <p:embeddedFont>
      <p:font typeface="Gotham Condensed Bold" charset="1" panose="00000000000000000000"/>
      <p:regular r:id="rId43"/>
    </p:embeddedFont>
    <p:embeddedFont>
      <p:font typeface="Gotham Condensed Bold Italics" charset="1" panose="0000000000000000000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20.png" Type="http://schemas.openxmlformats.org/officeDocument/2006/relationships/image"/><Relationship Id="rId7" Target="https://legacy-pinnacle.lovable.app"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expuniversity.com/fastcap" TargetMode="External" Type="http://schemas.openxmlformats.org/officeDocument/2006/relationships/hyperlink"/><Relationship Id="rId11" Target="../media/image20.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21.png" Type="http://schemas.openxmlformats.org/officeDocument/2006/relationships/image"/><Relationship Id="rId7" Target="../media/image22.png" Type="http://schemas.openxmlformats.org/officeDocument/2006/relationships/image"/><Relationship Id="rId8" Target="../media/image23.png" Type="http://schemas.openxmlformats.org/officeDocument/2006/relationships/image"/><Relationship Id="rId9" Target="https://www.expuniversity.com/fastcap"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24.png" Type="http://schemas.openxmlformats.org/officeDocument/2006/relationships/image"/><Relationship Id="rId7" Target="../media/image2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21.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 Id="rId9" Target="../media/image27.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29.png" Type="http://schemas.openxmlformats.org/officeDocument/2006/relationships/image"/><Relationship Id="rId7" Target="../media/image21.png" Type="http://schemas.openxmlformats.org/officeDocument/2006/relationships/image"/><Relationship Id="rId8" Target="../media/image3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31.png" Type="http://schemas.openxmlformats.org/officeDocument/2006/relationships/image"/><Relationship Id="rId7" Target="../media/image3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https://meet.google.com/owm-otvr-jvv?hs=224" TargetMode="External" Type="http://schemas.openxmlformats.org/officeDocument/2006/relationships/hyperlink"/><Relationship Id="rId9" Target="../media/image2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https://exptoolkit.ca/growth" TargetMode="External" Type="http://schemas.openxmlformats.org/officeDocument/2006/relationships/hyperlink"/><Relationship Id="rId9" Target="../media/image2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 Id="rId7" Target="../media/image6.jpeg" Type="http://schemas.openxmlformats.org/officeDocument/2006/relationships/image"/><Relationship Id="rId8" Target="../media/image7.jpeg" Type="http://schemas.openxmlformats.org/officeDocument/2006/relationships/image"/><Relationship Id="rId9"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39.png" Type="http://schemas.openxmlformats.org/officeDocument/2006/relationships/image"/><Relationship Id="rId7" Target="../media/image40.png" Type="http://schemas.openxmlformats.org/officeDocument/2006/relationships/image"/><Relationship Id="rId8" Target="../media/image4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46.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 Id="rId3" Target="../media/image48.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50.png" Type="http://schemas.openxmlformats.org/officeDocument/2006/relationships/image"/><Relationship Id="rId9" Target="../media/image51.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png" Type="http://schemas.openxmlformats.org/officeDocument/2006/relationships/image"/><Relationship Id="rId11" Target="../media/image57.svg" Type="http://schemas.openxmlformats.org/officeDocument/2006/relationships/image"/><Relationship Id="rId12" Target="../media/image58.png" Type="http://schemas.openxmlformats.org/officeDocument/2006/relationships/image"/><Relationship Id="rId13" Target="../media/image59.svg" Type="http://schemas.openxmlformats.org/officeDocument/2006/relationships/image"/><Relationship Id="rId14" Target="../media/image60.png" Type="http://schemas.openxmlformats.org/officeDocument/2006/relationships/image"/><Relationship Id="rId15" Target="../media/image6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2.png" Type="http://schemas.openxmlformats.org/officeDocument/2006/relationships/image"/><Relationship Id="rId7" Target="../media/image53.svg" Type="http://schemas.openxmlformats.org/officeDocument/2006/relationships/image"/><Relationship Id="rId8" Target="../media/image54.png" Type="http://schemas.openxmlformats.org/officeDocument/2006/relationships/image"/><Relationship Id="rId9" Target="../media/image55.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svg" Type="http://schemas.openxmlformats.org/officeDocument/2006/relationships/image"/><Relationship Id="rId12" Target="../media/image16.png" Type="http://schemas.openxmlformats.org/officeDocument/2006/relationships/image"/><Relationship Id="rId13" Target="../media/image17.svg" Type="http://schemas.openxmlformats.org/officeDocument/2006/relationships/image"/><Relationship Id="rId14" Target="../media/image18.png" Type="http://schemas.openxmlformats.org/officeDocument/2006/relationships/image"/><Relationship Id="rId15" Target="../media/image19.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TextBox 9" id="9"/>
          <p:cNvSpPr txBox="true"/>
          <p:nvPr/>
        </p:nvSpPr>
        <p:spPr>
          <a:xfrm rot="0">
            <a:off x="4240462" y="3835351"/>
            <a:ext cx="9807076" cy="2623696"/>
          </a:xfrm>
          <a:prstGeom prst="rect">
            <a:avLst/>
          </a:prstGeom>
        </p:spPr>
        <p:txBody>
          <a:bodyPr anchor="t" rtlCol="false" tIns="0" lIns="0" bIns="0" rIns="0">
            <a:spAutoFit/>
          </a:bodyPr>
          <a:lstStyle/>
          <a:p>
            <a:pPr algn="ctr">
              <a:lnSpc>
                <a:spcPts val="21306"/>
              </a:lnSpc>
              <a:spcBef>
                <a:spcPct val="0"/>
              </a:spcBef>
            </a:pPr>
            <a:r>
              <a:rPr lang="en-US" b="true" sz="15218">
                <a:gradFill>
                  <a:gsLst>
                    <a:gs pos="0">
                      <a:srgbClr val="E4CB90">
                        <a:alpha val="100000"/>
                      </a:srgbClr>
                    </a:gs>
                    <a:gs pos="100000">
                      <a:srgbClr val="FFEDB4">
                        <a:alpha val="100000"/>
                      </a:srgbClr>
                    </a:gs>
                  </a:gsLst>
                  <a:lin ang="0"/>
                </a:gradFill>
                <a:latin typeface="Garet Ultra-Bold"/>
                <a:ea typeface="Garet Ultra-Bold"/>
                <a:cs typeface="Garet Ultra-Bold"/>
                <a:sym typeface="Garet Ultra-Bold"/>
              </a:rPr>
              <a:t>FREEDOM</a:t>
            </a:r>
          </a:p>
        </p:txBody>
      </p:sp>
      <p:sp>
        <p:nvSpPr>
          <p:cNvPr name="TextBox 10" id="10"/>
          <p:cNvSpPr txBox="true"/>
          <p:nvPr/>
        </p:nvSpPr>
        <p:spPr>
          <a:xfrm rot="0">
            <a:off x="3964086" y="5956080"/>
            <a:ext cx="10359827" cy="1621248"/>
          </a:xfrm>
          <a:prstGeom prst="rect">
            <a:avLst/>
          </a:prstGeom>
        </p:spPr>
        <p:txBody>
          <a:bodyPr anchor="t" rtlCol="false" tIns="0" lIns="0" bIns="0" rIns="0">
            <a:spAutoFit/>
          </a:bodyPr>
          <a:lstStyle/>
          <a:p>
            <a:pPr algn="ctr">
              <a:lnSpc>
                <a:spcPts val="13377"/>
              </a:lnSpc>
              <a:spcBef>
                <a:spcPct val="0"/>
              </a:spcBef>
            </a:pPr>
            <a:r>
              <a:rPr lang="en-US" sz="9555" spc="4873">
                <a:solidFill>
                  <a:srgbClr val="FFFFFF"/>
                </a:solidFill>
                <a:latin typeface="Garet"/>
                <a:ea typeface="Garet"/>
                <a:cs typeface="Garet"/>
                <a:sym typeface="Garet"/>
              </a:rPr>
              <a:t>FORMULA</a:t>
            </a:r>
          </a:p>
        </p:txBody>
      </p:sp>
      <p:sp>
        <p:nvSpPr>
          <p:cNvPr name="TextBox 11" id="11"/>
          <p:cNvSpPr txBox="true"/>
          <p:nvPr/>
        </p:nvSpPr>
        <p:spPr>
          <a:xfrm rot="0">
            <a:off x="4885973" y="1852032"/>
            <a:ext cx="8516054" cy="3002549"/>
          </a:xfrm>
          <a:prstGeom prst="rect">
            <a:avLst/>
          </a:prstGeom>
        </p:spPr>
        <p:txBody>
          <a:bodyPr anchor="t" rtlCol="false" tIns="0" lIns="0" bIns="0" rIns="0">
            <a:spAutoFit/>
          </a:bodyPr>
          <a:lstStyle/>
          <a:p>
            <a:pPr algn="ctr">
              <a:lnSpc>
                <a:spcPts val="24615"/>
              </a:lnSpc>
              <a:spcBef>
                <a:spcPct val="0"/>
              </a:spcBef>
            </a:pPr>
            <a:r>
              <a:rPr lang="en-US" b="true" sz="17582">
                <a:solidFill>
                  <a:srgbClr val="FFFFFF"/>
                </a:solidFill>
                <a:latin typeface="Garet Bold"/>
                <a:ea typeface="Garet Bold"/>
                <a:cs typeface="Garet Bold"/>
                <a:sym typeface="Garet Bold"/>
              </a:rPr>
              <a:t>FASTER</a:t>
            </a:r>
          </a:p>
        </p:txBody>
      </p:sp>
      <p:sp>
        <p:nvSpPr>
          <p:cNvPr name="AutoShape 12" id="12"/>
          <p:cNvSpPr/>
          <p:nvPr/>
        </p:nvSpPr>
        <p:spPr>
          <a:xfrm>
            <a:off x="3964086" y="8096831"/>
            <a:ext cx="10359827" cy="0"/>
          </a:xfrm>
          <a:prstGeom prst="line">
            <a:avLst/>
          </a:prstGeom>
          <a:ln cap="flat" w="9525">
            <a:gradFill>
              <a:gsLst>
                <a:gs pos="0">
                  <a:srgbClr val="E4CB90">
                    <a:alpha val="100000"/>
                  </a:srgbClr>
                </a:gs>
                <a:gs pos="100000">
                  <a:srgbClr val="FFEDB4">
                    <a:alpha val="100000"/>
                  </a:srgbClr>
                </a:gs>
              </a:gsLst>
              <a:lin ang="0"/>
            </a:gradFill>
            <a:prstDash val="solid"/>
            <a:headEnd type="none" len="sm" w="sm"/>
            <a:tailEnd type="none" len="sm" w="sm"/>
          </a:ln>
        </p:spPr>
      </p:sp>
      <p:sp>
        <p:nvSpPr>
          <p:cNvPr name="TextBox 13" id="13"/>
          <p:cNvSpPr txBox="true"/>
          <p:nvPr/>
        </p:nvSpPr>
        <p:spPr>
          <a:xfrm rot="0">
            <a:off x="1028700"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SuperDave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grpSp>
        <p:nvGrpSpPr>
          <p:cNvPr name="Group 9" id="9"/>
          <p:cNvGrpSpPr/>
          <p:nvPr/>
        </p:nvGrpSpPr>
        <p:grpSpPr>
          <a:xfrm rot="0">
            <a:off x="14013112" y="1356460"/>
            <a:ext cx="3113064" cy="731611"/>
            <a:chOff x="0" y="0"/>
            <a:chExt cx="4150752" cy="975481"/>
          </a:xfrm>
        </p:grpSpPr>
        <p:grpSp>
          <p:nvGrpSpPr>
            <p:cNvPr name="Group 10" id="10"/>
            <p:cNvGrpSpPr/>
            <p:nvPr/>
          </p:nvGrpSpPr>
          <p:grpSpPr>
            <a:xfrm rot="0">
              <a:off x="0" y="0"/>
              <a:ext cx="4150752" cy="975481"/>
              <a:chOff x="0" y="0"/>
              <a:chExt cx="819902" cy="192688"/>
            </a:xfrm>
          </p:grpSpPr>
          <p:sp>
            <p:nvSpPr>
              <p:cNvPr name="Freeform 11" id="11"/>
              <p:cNvSpPr/>
              <p:nvPr/>
            </p:nvSpPr>
            <p:spPr>
              <a:xfrm flipH="false" flipV="false" rot="0">
                <a:off x="0" y="0"/>
                <a:ext cx="819902" cy="192688"/>
              </a:xfrm>
              <a:custGeom>
                <a:avLst/>
                <a:gdLst/>
                <a:ahLst/>
                <a:cxnLst/>
                <a:rect r="r" b="b" t="t" l="l"/>
                <a:pathLst>
                  <a:path h="192688" w="819902">
                    <a:moveTo>
                      <a:pt x="96344" y="0"/>
                    </a:moveTo>
                    <a:lnTo>
                      <a:pt x="723558" y="0"/>
                    </a:lnTo>
                    <a:cubicBezTo>
                      <a:pt x="776767" y="0"/>
                      <a:pt x="819902" y="43135"/>
                      <a:pt x="819902" y="96344"/>
                    </a:cubicBezTo>
                    <a:lnTo>
                      <a:pt x="819902" y="96344"/>
                    </a:lnTo>
                    <a:cubicBezTo>
                      <a:pt x="819902" y="149553"/>
                      <a:pt x="776767" y="192688"/>
                      <a:pt x="723558" y="192688"/>
                    </a:cubicBezTo>
                    <a:lnTo>
                      <a:pt x="96344" y="192688"/>
                    </a:lnTo>
                    <a:cubicBezTo>
                      <a:pt x="43135" y="192688"/>
                      <a:pt x="0" y="149553"/>
                      <a:pt x="0" y="96344"/>
                    </a:cubicBezTo>
                    <a:lnTo>
                      <a:pt x="0" y="96344"/>
                    </a:lnTo>
                    <a:cubicBezTo>
                      <a:pt x="0" y="43135"/>
                      <a:pt x="43135" y="0"/>
                      <a:pt x="96344" y="0"/>
                    </a:cubicBezTo>
                    <a:close/>
                  </a:path>
                </a:pathLst>
              </a:custGeom>
              <a:ln w="19050" cap="rnd">
                <a:gradFill>
                  <a:gsLst>
                    <a:gs pos="0">
                      <a:srgbClr val="E4CB90">
                        <a:alpha val="100000"/>
                      </a:srgbClr>
                    </a:gs>
                    <a:gs pos="100000">
                      <a:srgbClr val="FFEDB4">
                        <a:alpha val="100000"/>
                      </a:srgbClr>
                    </a:gs>
                  </a:gsLst>
                  <a:lin ang="0"/>
                </a:gradFill>
                <a:prstDash val="solid"/>
                <a:round/>
              </a:ln>
            </p:spPr>
          </p:sp>
          <p:sp>
            <p:nvSpPr>
              <p:cNvPr name="TextBox 12" id="12"/>
              <p:cNvSpPr txBox="true"/>
              <p:nvPr/>
            </p:nvSpPr>
            <p:spPr>
              <a:xfrm>
                <a:off x="0" y="-57150"/>
                <a:ext cx="819902" cy="249838"/>
              </a:xfrm>
              <a:prstGeom prst="rect">
                <a:avLst/>
              </a:prstGeom>
            </p:spPr>
            <p:txBody>
              <a:bodyPr anchor="ctr" rtlCol="false" tIns="50800" lIns="50800" bIns="50800" rIns="50800"/>
              <a:lstStyle/>
              <a:p>
                <a:pPr algn="ctr">
                  <a:lnSpc>
                    <a:spcPts val="3640"/>
                  </a:lnSpc>
                </a:pPr>
              </a:p>
            </p:txBody>
          </p:sp>
        </p:grpSp>
        <p:sp>
          <p:nvSpPr>
            <p:cNvPr name="TextBox 13" id="13"/>
            <p:cNvSpPr txBox="true"/>
            <p:nvPr/>
          </p:nvSpPr>
          <p:spPr>
            <a:xfrm rot="0">
              <a:off x="237111" y="248557"/>
              <a:ext cx="3676529" cy="440267"/>
            </a:xfrm>
            <a:prstGeom prst="rect">
              <a:avLst/>
            </a:prstGeom>
          </p:spPr>
          <p:txBody>
            <a:bodyPr anchor="t" rtlCol="false" tIns="0" lIns="0" bIns="0" rIns="0">
              <a:spAutoFit/>
            </a:bodyPr>
            <a:lstStyle/>
            <a:p>
              <a:pPr algn="l">
                <a:lnSpc>
                  <a:spcPts val="2800"/>
                </a:lnSpc>
                <a:spcBef>
                  <a:spcPct val="0"/>
                </a:spcBef>
              </a:pPr>
              <a:r>
                <a:rPr lang="en-US" sz="2000">
                  <a:gradFill>
                    <a:gsLst>
                      <a:gs pos="0">
                        <a:srgbClr val="E4CB90">
                          <a:alpha val="100000"/>
                        </a:srgbClr>
                      </a:gs>
                      <a:gs pos="100000">
                        <a:srgbClr val="FFEDB4">
                          <a:alpha val="100000"/>
                        </a:srgbClr>
                      </a:gs>
                    </a:gsLst>
                    <a:lin ang="0"/>
                  </a:gradFill>
                  <a:latin typeface="Garet"/>
                  <a:ea typeface="Garet"/>
                  <a:cs typeface="Garet"/>
                  <a:sym typeface="Garet"/>
                </a:rPr>
                <a:t>Group Builder Status</a:t>
              </a:r>
            </a:p>
          </p:txBody>
        </p:sp>
      </p:grpSp>
      <p:sp>
        <p:nvSpPr>
          <p:cNvPr name="TextBox 14" id="14"/>
          <p:cNvSpPr txBox="true"/>
          <p:nvPr/>
        </p:nvSpPr>
        <p:spPr>
          <a:xfrm rot="0">
            <a:off x="1160113" y="1945196"/>
            <a:ext cx="7761831" cy="1342495"/>
          </a:xfrm>
          <a:prstGeom prst="rect">
            <a:avLst/>
          </a:prstGeom>
        </p:spPr>
        <p:txBody>
          <a:bodyPr anchor="t" rtlCol="false" tIns="0" lIns="0" bIns="0" rIns="0">
            <a:spAutoFit/>
          </a:bodyPr>
          <a:lstStyle/>
          <a:p>
            <a:pPr algn="l">
              <a:lnSpc>
                <a:spcPts val="11054"/>
              </a:lnSpc>
              <a:spcBef>
                <a:spcPct val="0"/>
              </a:spcBef>
            </a:pPr>
            <a:r>
              <a:rPr lang="en-US" b="true" sz="7895" spc="-315">
                <a:solidFill>
                  <a:srgbClr val="FFFFFF"/>
                </a:solidFill>
                <a:latin typeface="Garet Bold"/>
                <a:ea typeface="Garet Bold"/>
                <a:cs typeface="Garet Bold"/>
                <a:sym typeface="Garet Bold"/>
              </a:rPr>
              <a:t>The Legacy </a:t>
            </a:r>
            <a:r>
              <a:rPr lang="en-US" b="true" sz="7895" spc="-315">
                <a:gradFill>
                  <a:gsLst>
                    <a:gs pos="0">
                      <a:srgbClr val="E4CB90">
                        <a:alpha val="100000"/>
                      </a:srgbClr>
                    </a:gs>
                    <a:gs pos="100000">
                      <a:srgbClr val="FFEDB4">
                        <a:alpha val="100000"/>
                      </a:srgbClr>
                    </a:gs>
                  </a:gsLst>
                  <a:lin ang="0"/>
                </a:gradFill>
                <a:latin typeface="Garet Bold"/>
                <a:ea typeface="Garet Bold"/>
                <a:cs typeface="Garet Bold"/>
                <a:sym typeface="Garet Bold"/>
              </a:rPr>
              <a:t>500</a:t>
            </a:r>
          </a:p>
        </p:txBody>
      </p:sp>
      <p:sp>
        <p:nvSpPr>
          <p:cNvPr name="TextBox 15" id="15"/>
          <p:cNvSpPr txBox="true"/>
          <p:nvPr/>
        </p:nvSpPr>
        <p:spPr>
          <a:xfrm rot="0">
            <a:off x="1168931" y="3406899"/>
            <a:ext cx="15966064" cy="869950"/>
          </a:xfrm>
          <a:prstGeom prst="rect">
            <a:avLst/>
          </a:prstGeom>
        </p:spPr>
        <p:txBody>
          <a:bodyPr anchor="t" rtlCol="false" tIns="0" lIns="0" bIns="0" rIns="0">
            <a:spAutoFit/>
          </a:bodyPr>
          <a:lstStyle/>
          <a:p>
            <a:pPr algn="just">
              <a:lnSpc>
                <a:spcPts val="3500"/>
              </a:lnSpc>
              <a:spcBef>
                <a:spcPct val="0"/>
              </a:spcBef>
            </a:pPr>
            <a:r>
              <a:rPr lang="en-US" sz="2500">
                <a:solidFill>
                  <a:srgbClr val="FFFFFF"/>
                </a:solidFill>
                <a:latin typeface="Garet"/>
                <a:ea typeface="Garet"/>
                <a:cs typeface="Garet"/>
                <a:sym typeface="Garet"/>
              </a:rPr>
              <a:t>Recognition for agents and leaders building impactful, collaborative organizations — and contributing to the broader eXp ecosystem through attraction, education, events, and leadership.</a:t>
            </a:r>
          </a:p>
        </p:txBody>
      </p:sp>
      <p:grpSp>
        <p:nvGrpSpPr>
          <p:cNvPr name="Group 16" id="16"/>
          <p:cNvGrpSpPr/>
          <p:nvPr/>
        </p:nvGrpSpPr>
        <p:grpSpPr>
          <a:xfrm rot="0">
            <a:off x="725260" y="4843769"/>
            <a:ext cx="19119561" cy="3624799"/>
            <a:chOff x="0" y="0"/>
            <a:chExt cx="25492748" cy="4833066"/>
          </a:xfrm>
        </p:grpSpPr>
        <p:sp>
          <p:nvSpPr>
            <p:cNvPr name="TextBox 17" id="17"/>
            <p:cNvSpPr txBox="true"/>
            <p:nvPr/>
          </p:nvSpPr>
          <p:spPr>
            <a:xfrm rot="0">
              <a:off x="800279" y="508269"/>
              <a:ext cx="5379459" cy="337676"/>
            </a:xfrm>
            <a:prstGeom prst="rect">
              <a:avLst/>
            </a:prstGeom>
          </p:spPr>
          <p:txBody>
            <a:bodyPr anchor="t" rtlCol="false" tIns="0" lIns="0" bIns="0" rIns="0">
              <a:spAutoFit/>
            </a:bodyPr>
            <a:lstStyle/>
            <a:p>
              <a:pPr algn="l">
                <a:lnSpc>
                  <a:spcPts val="2142"/>
                </a:lnSpc>
                <a:spcBef>
                  <a:spcPct val="0"/>
                </a:spcBef>
              </a:pPr>
              <a:r>
                <a:rPr lang="en-US" sz="1530">
                  <a:solidFill>
                    <a:srgbClr val="FFFFFF"/>
                  </a:solidFill>
                  <a:latin typeface="Garet"/>
                  <a:ea typeface="Garet"/>
                  <a:cs typeface="Garet"/>
                  <a:sym typeface="Garet"/>
                </a:rPr>
                <a:t>GROUP BUILDER STATUS</a:t>
              </a:r>
            </a:p>
          </p:txBody>
        </p:sp>
        <p:sp>
          <p:nvSpPr>
            <p:cNvPr name="TextBox 18" id="18"/>
            <p:cNvSpPr txBox="true"/>
            <p:nvPr/>
          </p:nvSpPr>
          <p:spPr>
            <a:xfrm rot="0">
              <a:off x="800279" y="1071599"/>
              <a:ext cx="7535224" cy="477690"/>
            </a:xfrm>
            <a:prstGeom prst="rect">
              <a:avLst/>
            </a:prstGeom>
          </p:spPr>
          <p:txBody>
            <a:bodyPr anchor="t" rtlCol="false" tIns="0" lIns="0" bIns="0" rIns="0">
              <a:spAutoFit/>
            </a:bodyPr>
            <a:lstStyle/>
            <a:p>
              <a:pPr algn="just">
                <a:lnSpc>
                  <a:spcPts val="3060"/>
                </a:lnSpc>
                <a:spcBef>
                  <a:spcPct val="0"/>
                </a:spcBef>
              </a:pPr>
              <a:r>
                <a:rPr lang="en-US" b="true" sz="2186">
                  <a:gradFill>
                    <a:gsLst>
                      <a:gs pos="0">
                        <a:srgbClr val="E4CB90">
                          <a:alpha val="100000"/>
                        </a:srgbClr>
                      </a:gs>
                      <a:gs pos="100000">
                        <a:srgbClr val="FFEDB4">
                          <a:alpha val="100000"/>
                        </a:srgbClr>
                      </a:gs>
                    </a:gsLst>
                    <a:lin ang="0"/>
                  </a:gradFill>
                  <a:latin typeface="Garet Bold"/>
                  <a:ea typeface="Garet Bold"/>
                  <a:cs typeface="Garet Bold"/>
                  <a:sym typeface="Garet Bold"/>
                </a:rPr>
                <a:t>The Legacy 500</a:t>
              </a:r>
            </a:p>
          </p:txBody>
        </p:sp>
        <p:sp>
          <p:nvSpPr>
            <p:cNvPr name="TextBox 19" id="19"/>
            <p:cNvSpPr txBox="true"/>
            <p:nvPr/>
          </p:nvSpPr>
          <p:spPr>
            <a:xfrm rot="0">
              <a:off x="578917" y="2387924"/>
              <a:ext cx="5379459" cy="337676"/>
            </a:xfrm>
            <a:prstGeom prst="rect">
              <a:avLst/>
            </a:prstGeom>
          </p:spPr>
          <p:txBody>
            <a:bodyPr anchor="t" rtlCol="false" tIns="0" lIns="0" bIns="0" rIns="0">
              <a:spAutoFit/>
            </a:bodyPr>
            <a:lstStyle/>
            <a:p>
              <a:pPr algn="l">
                <a:lnSpc>
                  <a:spcPts val="2142"/>
                </a:lnSpc>
                <a:spcBef>
                  <a:spcPct val="0"/>
                </a:spcBef>
              </a:pPr>
              <a:r>
                <a:rPr lang="en-US" sz="1530">
                  <a:solidFill>
                    <a:srgbClr val="FFFFFF"/>
                  </a:solidFill>
                  <a:latin typeface="Garet"/>
                  <a:ea typeface="Garet"/>
                  <a:cs typeface="Garet"/>
                  <a:sym typeface="Garet"/>
                </a:rPr>
                <a:t>LEGACY BUILDER</a:t>
              </a:r>
            </a:p>
          </p:txBody>
        </p:sp>
        <p:sp>
          <p:nvSpPr>
            <p:cNvPr name="TextBox 20" id="20"/>
            <p:cNvSpPr txBox="true"/>
            <p:nvPr/>
          </p:nvSpPr>
          <p:spPr>
            <a:xfrm rot="0">
              <a:off x="578917" y="2894104"/>
              <a:ext cx="1446909" cy="1078884"/>
            </a:xfrm>
            <a:prstGeom prst="rect">
              <a:avLst/>
            </a:prstGeom>
          </p:spPr>
          <p:txBody>
            <a:bodyPr anchor="t" rtlCol="false" tIns="0" lIns="0" bIns="0" rIns="0">
              <a:spAutoFit/>
            </a:bodyPr>
            <a:lstStyle/>
            <a:p>
              <a:pPr algn="just">
                <a:lnSpc>
                  <a:spcPts val="6848"/>
                </a:lnSpc>
                <a:spcBef>
                  <a:spcPct val="0"/>
                </a:spcBef>
              </a:pPr>
              <a:r>
                <a:rPr lang="en-US" b="true" sz="4891">
                  <a:gradFill>
                    <a:gsLst>
                      <a:gs pos="0">
                        <a:srgbClr val="E4CB90">
                          <a:alpha val="100000"/>
                        </a:srgbClr>
                      </a:gs>
                      <a:gs pos="100000">
                        <a:srgbClr val="FFEDB4">
                          <a:alpha val="100000"/>
                        </a:srgbClr>
                      </a:gs>
                    </a:gsLst>
                    <a:lin ang="0"/>
                  </a:gradFill>
                  <a:latin typeface="Garet Bold"/>
                  <a:ea typeface="Garet Bold"/>
                  <a:cs typeface="Garet Bold"/>
                  <a:sym typeface="Garet Bold"/>
                </a:rPr>
                <a:t>10</a:t>
              </a:r>
            </a:p>
          </p:txBody>
        </p:sp>
        <p:sp>
          <p:nvSpPr>
            <p:cNvPr name="TextBox 21" id="21"/>
            <p:cNvSpPr txBox="true"/>
            <p:nvPr/>
          </p:nvSpPr>
          <p:spPr>
            <a:xfrm rot="0">
              <a:off x="1658405" y="3452596"/>
              <a:ext cx="5379459" cy="361738"/>
            </a:xfrm>
            <a:prstGeom prst="rect">
              <a:avLst/>
            </a:prstGeom>
          </p:spPr>
          <p:txBody>
            <a:bodyPr anchor="t" rtlCol="false" tIns="0" lIns="0" bIns="0" rIns="0">
              <a:spAutoFit/>
            </a:bodyPr>
            <a:lstStyle/>
            <a:p>
              <a:pPr algn="l">
                <a:lnSpc>
                  <a:spcPts val="2295"/>
                </a:lnSpc>
                <a:spcBef>
                  <a:spcPct val="0"/>
                </a:spcBef>
              </a:pPr>
              <a:r>
                <a:rPr lang="en-US" sz="1639">
                  <a:solidFill>
                    <a:srgbClr val="FFFFFF"/>
                  </a:solidFill>
                  <a:latin typeface="Garet"/>
                  <a:ea typeface="Garet"/>
                  <a:cs typeface="Garet"/>
                  <a:sym typeface="Garet"/>
                </a:rPr>
                <a:t>agents</a:t>
              </a:r>
            </a:p>
          </p:txBody>
        </p:sp>
        <p:sp>
          <p:nvSpPr>
            <p:cNvPr name="TextBox 22" id="22"/>
            <p:cNvSpPr txBox="true"/>
            <p:nvPr/>
          </p:nvSpPr>
          <p:spPr>
            <a:xfrm rot="0">
              <a:off x="4348134" y="2387822"/>
              <a:ext cx="5379459" cy="337676"/>
            </a:xfrm>
            <a:prstGeom prst="rect">
              <a:avLst/>
            </a:prstGeom>
          </p:spPr>
          <p:txBody>
            <a:bodyPr anchor="t" rtlCol="false" tIns="0" lIns="0" bIns="0" rIns="0">
              <a:spAutoFit/>
            </a:bodyPr>
            <a:lstStyle/>
            <a:p>
              <a:pPr algn="l">
                <a:lnSpc>
                  <a:spcPts val="2142"/>
                </a:lnSpc>
                <a:spcBef>
                  <a:spcPct val="0"/>
                </a:spcBef>
              </a:pPr>
              <a:r>
                <a:rPr lang="en-US" sz="1530">
                  <a:solidFill>
                    <a:srgbClr val="FFFFFF"/>
                  </a:solidFill>
                  <a:latin typeface="Garet"/>
                  <a:ea typeface="Garet"/>
                  <a:cs typeface="Garet"/>
                  <a:sym typeface="Garet"/>
                </a:rPr>
                <a:t>LEGACY LEADER</a:t>
              </a:r>
            </a:p>
          </p:txBody>
        </p:sp>
        <p:sp>
          <p:nvSpPr>
            <p:cNvPr name="TextBox 23" id="23"/>
            <p:cNvSpPr txBox="true"/>
            <p:nvPr/>
          </p:nvSpPr>
          <p:spPr>
            <a:xfrm rot="0">
              <a:off x="4348134" y="2894002"/>
              <a:ext cx="1446909" cy="1078884"/>
            </a:xfrm>
            <a:prstGeom prst="rect">
              <a:avLst/>
            </a:prstGeom>
          </p:spPr>
          <p:txBody>
            <a:bodyPr anchor="t" rtlCol="false" tIns="0" lIns="0" bIns="0" rIns="0">
              <a:spAutoFit/>
            </a:bodyPr>
            <a:lstStyle/>
            <a:p>
              <a:pPr algn="just">
                <a:lnSpc>
                  <a:spcPts val="6848"/>
                </a:lnSpc>
                <a:spcBef>
                  <a:spcPct val="0"/>
                </a:spcBef>
              </a:pPr>
              <a:r>
                <a:rPr lang="en-US" b="true" sz="4891">
                  <a:gradFill>
                    <a:gsLst>
                      <a:gs pos="0">
                        <a:srgbClr val="E4CB90">
                          <a:alpha val="100000"/>
                        </a:srgbClr>
                      </a:gs>
                      <a:gs pos="100000">
                        <a:srgbClr val="FFEDB4">
                          <a:alpha val="100000"/>
                        </a:srgbClr>
                      </a:gs>
                    </a:gsLst>
                    <a:lin ang="0"/>
                  </a:gradFill>
                  <a:latin typeface="Garet Bold"/>
                  <a:ea typeface="Garet Bold"/>
                  <a:cs typeface="Garet Bold"/>
                  <a:sym typeface="Garet Bold"/>
                </a:rPr>
                <a:t>50</a:t>
              </a:r>
            </a:p>
          </p:txBody>
        </p:sp>
        <p:sp>
          <p:nvSpPr>
            <p:cNvPr name="TextBox 24" id="24"/>
            <p:cNvSpPr txBox="true"/>
            <p:nvPr/>
          </p:nvSpPr>
          <p:spPr>
            <a:xfrm rot="0">
              <a:off x="5617655" y="3452494"/>
              <a:ext cx="5379459" cy="361738"/>
            </a:xfrm>
            <a:prstGeom prst="rect">
              <a:avLst/>
            </a:prstGeom>
          </p:spPr>
          <p:txBody>
            <a:bodyPr anchor="t" rtlCol="false" tIns="0" lIns="0" bIns="0" rIns="0">
              <a:spAutoFit/>
            </a:bodyPr>
            <a:lstStyle/>
            <a:p>
              <a:pPr algn="l">
                <a:lnSpc>
                  <a:spcPts val="2295"/>
                </a:lnSpc>
                <a:spcBef>
                  <a:spcPct val="0"/>
                </a:spcBef>
              </a:pPr>
              <a:r>
                <a:rPr lang="en-US" sz="1639">
                  <a:solidFill>
                    <a:srgbClr val="FFFFFF"/>
                  </a:solidFill>
                  <a:latin typeface="Garet"/>
                  <a:ea typeface="Garet"/>
                  <a:cs typeface="Garet"/>
                  <a:sym typeface="Garet"/>
                </a:rPr>
                <a:t>agents</a:t>
              </a:r>
            </a:p>
          </p:txBody>
        </p:sp>
        <p:sp>
          <p:nvSpPr>
            <p:cNvPr name="TextBox 25" id="25"/>
            <p:cNvSpPr txBox="true"/>
            <p:nvPr/>
          </p:nvSpPr>
          <p:spPr>
            <a:xfrm rot="0">
              <a:off x="8504308" y="2387924"/>
              <a:ext cx="5379459" cy="337676"/>
            </a:xfrm>
            <a:prstGeom prst="rect">
              <a:avLst/>
            </a:prstGeom>
          </p:spPr>
          <p:txBody>
            <a:bodyPr anchor="t" rtlCol="false" tIns="0" lIns="0" bIns="0" rIns="0">
              <a:spAutoFit/>
            </a:bodyPr>
            <a:lstStyle/>
            <a:p>
              <a:pPr algn="l">
                <a:lnSpc>
                  <a:spcPts val="2142"/>
                </a:lnSpc>
                <a:spcBef>
                  <a:spcPct val="0"/>
                </a:spcBef>
              </a:pPr>
              <a:r>
                <a:rPr lang="en-US" sz="1530">
                  <a:solidFill>
                    <a:srgbClr val="FFFFFF"/>
                  </a:solidFill>
                  <a:latin typeface="Garet"/>
                  <a:ea typeface="Garet"/>
                  <a:cs typeface="Garet"/>
                  <a:sym typeface="Garet"/>
                </a:rPr>
                <a:t>LEGACY PARTNER</a:t>
              </a:r>
            </a:p>
          </p:txBody>
        </p:sp>
        <p:sp>
          <p:nvSpPr>
            <p:cNvPr name="TextBox 26" id="26"/>
            <p:cNvSpPr txBox="true"/>
            <p:nvPr/>
          </p:nvSpPr>
          <p:spPr>
            <a:xfrm rot="0">
              <a:off x="8504308" y="2894104"/>
              <a:ext cx="2008640" cy="1078884"/>
            </a:xfrm>
            <a:prstGeom prst="rect">
              <a:avLst/>
            </a:prstGeom>
          </p:spPr>
          <p:txBody>
            <a:bodyPr anchor="t" rtlCol="false" tIns="0" lIns="0" bIns="0" rIns="0">
              <a:spAutoFit/>
            </a:bodyPr>
            <a:lstStyle/>
            <a:p>
              <a:pPr algn="just">
                <a:lnSpc>
                  <a:spcPts val="6848"/>
                </a:lnSpc>
                <a:spcBef>
                  <a:spcPct val="0"/>
                </a:spcBef>
              </a:pPr>
              <a:r>
                <a:rPr lang="en-US" b="true" sz="4891">
                  <a:gradFill>
                    <a:gsLst>
                      <a:gs pos="0">
                        <a:srgbClr val="E4CB90">
                          <a:alpha val="100000"/>
                        </a:srgbClr>
                      </a:gs>
                      <a:gs pos="100000">
                        <a:srgbClr val="FFEDB4">
                          <a:alpha val="100000"/>
                        </a:srgbClr>
                      </a:gs>
                    </a:gsLst>
                    <a:lin ang="0"/>
                  </a:gradFill>
                  <a:latin typeface="Garet Bold"/>
                  <a:ea typeface="Garet Bold"/>
                  <a:cs typeface="Garet Bold"/>
                  <a:sym typeface="Garet Bold"/>
                </a:rPr>
                <a:t>200</a:t>
              </a:r>
            </a:p>
          </p:txBody>
        </p:sp>
        <p:sp>
          <p:nvSpPr>
            <p:cNvPr name="TextBox 27" id="27"/>
            <p:cNvSpPr txBox="true"/>
            <p:nvPr/>
          </p:nvSpPr>
          <p:spPr>
            <a:xfrm rot="0">
              <a:off x="10380257" y="3452596"/>
              <a:ext cx="5379459" cy="361738"/>
            </a:xfrm>
            <a:prstGeom prst="rect">
              <a:avLst/>
            </a:prstGeom>
          </p:spPr>
          <p:txBody>
            <a:bodyPr anchor="t" rtlCol="false" tIns="0" lIns="0" bIns="0" rIns="0">
              <a:spAutoFit/>
            </a:bodyPr>
            <a:lstStyle/>
            <a:p>
              <a:pPr algn="l">
                <a:lnSpc>
                  <a:spcPts val="2295"/>
                </a:lnSpc>
                <a:spcBef>
                  <a:spcPct val="0"/>
                </a:spcBef>
              </a:pPr>
              <a:r>
                <a:rPr lang="en-US" sz="1639">
                  <a:solidFill>
                    <a:srgbClr val="FFFFFF"/>
                  </a:solidFill>
                  <a:latin typeface="Garet"/>
                  <a:ea typeface="Garet"/>
                  <a:cs typeface="Garet"/>
                  <a:sym typeface="Garet"/>
                </a:rPr>
                <a:t>agents</a:t>
              </a:r>
            </a:p>
          </p:txBody>
        </p:sp>
        <p:sp>
          <p:nvSpPr>
            <p:cNvPr name="TextBox 28" id="28"/>
            <p:cNvSpPr txBox="true"/>
            <p:nvPr/>
          </p:nvSpPr>
          <p:spPr>
            <a:xfrm rot="0">
              <a:off x="13148796" y="2387822"/>
              <a:ext cx="5379459" cy="337676"/>
            </a:xfrm>
            <a:prstGeom prst="rect">
              <a:avLst/>
            </a:prstGeom>
          </p:spPr>
          <p:txBody>
            <a:bodyPr anchor="t" rtlCol="false" tIns="0" lIns="0" bIns="0" rIns="0">
              <a:spAutoFit/>
            </a:bodyPr>
            <a:lstStyle/>
            <a:p>
              <a:pPr algn="l">
                <a:lnSpc>
                  <a:spcPts val="2142"/>
                </a:lnSpc>
                <a:spcBef>
                  <a:spcPct val="0"/>
                </a:spcBef>
              </a:pPr>
              <a:r>
                <a:rPr lang="en-US" sz="1530">
                  <a:solidFill>
                    <a:srgbClr val="FFFFFF"/>
                  </a:solidFill>
                  <a:latin typeface="Garet"/>
                  <a:ea typeface="Garet"/>
                  <a:cs typeface="Garet"/>
                  <a:sym typeface="Garet"/>
                </a:rPr>
                <a:t>LEGACY PINNACLE</a:t>
              </a:r>
            </a:p>
          </p:txBody>
        </p:sp>
        <p:sp>
          <p:nvSpPr>
            <p:cNvPr name="TextBox 29" id="29"/>
            <p:cNvSpPr txBox="true"/>
            <p:nvPr/>
          </p:nvSpPr>
          <p:spPr>
            <a:xfrm rot="0">
              <a:off x="13148796" y="2894002"/>
              <a:ext cx="2008640" cy="1078884"/>
            </a:xfrm>
            <a:prstGeom prst="rect">
              <a:avLst/>
            </a:prstGeom>
          </p:spPr>
          <p:txBody>
            <a:bodyPr anchor="t" rtlCol="false" tIns="0" lIns="0" bIns="0" rIns="0">
              <a:spAutoFit/>
            </a:bodyPr>
            <a:lstStyle/>
            <a:p>
              <a:pPr algn="just">
                <a:lnSpc>
                  <a:spcPts val="6848"/>
                </a:lnSpc>
                <a:spcBef>
                  <a:spcPct val="0"/>
                </a:spcBef>
              </a:pPr>
              <a:r>
                <a:rPr lang="en-US" b="true" sz="4891">
                  <a:gradFill>
                    <a:gsLst>
                      <a:gs pos="0">
                        <a:srgbClr val="E4CB90">
                          <a:alpha val="100000"/>
                        </a:srgbClr>
                      </a:gs>
                      <a:gs pos="100000">
                        <a:srgbClr val="FFEDB4">
                          <a:alpha val="100000"/>
                        </a:srgbClr>
                      </a:gs>
                    </a:gsLst>
                    <a:lin ang="0"/>
                  </a:gradFill>
                  <a:latin typeface="Garet Bold"/>
                  <a:ea typeface="Garet Bold"/>
                  <a:cs typeface="Garet Bold"/>
                  <a:sym typeface="Garet Bold"/>
                </a:rPr>
                <a:t>500</a:t>
              </a:r>
            </a:p>
          </p:txBody>
        </p:sp>
        <p:sp>
          <p:nvSpPr>
            <p:cNvPr name="TextBox 30" id="30"/>
            <p:cNvSpPr txBox="true"/>
            <p:nvPr/>
          </p:nvSpPr>
          <p:spPr>
            <a:xfrm rot="0">
              <a:off x="15024745" y="3452494"/>
              <a:ext cx="5379459" cy="361738"/>
            </a:xfrm>
            <a:prstGeom prst="rect">
              <a:avLst/>
            </a:prstGeom>
          </p:spPr>
          <p:txBody>
            <a:bodyPr anchor="t" rtlCol="false" tIns="0" lIns="0" bIns="0" rIns="0">
              <a:spAutoFit/>
            </a:bodyPr>
            <a:lstStyle/>
            <a:p>
              <a:pPr algn="l">
                <a:lnSpc>
                  <a:spcPts val="2295"/>
                </a:lnSpc>
                <a:spcBef>
                  <a:spcPct val="0"/>
                </a:spcBef>
              </a:pPr>
              <a:r>
                <a:rPr lang="en-US" sz="1639">
                  <a:solidFill>
                    <a:srgbClr val="FFFFFF"/>
                  </a:solidFill>
                  <a:latin typeface="Garet"/>
                  <a:ea typeface="Garet"/>
                  <a:cs typeface="Garet"/>
                  <a:sym typeface="Garet"/>
                </a:rPr>
                <a:t>agents</a:t>
              </a:r>
            </a:p>
          </p:txBody>
        </p:sp>
        <p:grpSp>
          <p:nvGrpSpPr>
            <p:cNvPr name="Group 31" id="31"/>
            <p:cNvGrpSpPr/>
            <p:nvPr/>
          </p:nvGrpSpPr>
          <p:grpSpPr>
            <a:xfrm rot="0">
              <a:off x="0" y="0"/>
              <a:ext cx="22310022" cy="4832793"/>
              <a:chOff x="0" y="0"/>
              <a:chExt cx="4346464" cy="941530"/>
            </a:xfrm>
          </p:grpSpPr>
          <p:sp>
            <p:nvSpPr>
              <p:cNvPr name="Freeform 32" id="32"/>
              <p:cNvSpPr/>
              <p:nvPr/>
            </p:nvSpPr>
            <p:spPr>
              <a:xfrm flipH="false" flipV="false" rot="0">
                <a:off x="0" y="0"/>
                <a:ext cx="4346464" cy="941530"/>
              </a:xfrm>
              <a:custGeom>
                <a:avLst/>
                <a:gdLst/>
                <a:ahLst/>
                <a:cxnLst/>
                <a:rect r="r" b="b" t="t" l="l"/>
                <a:pathLst>
                  <a:path h="941530" w="4346464">
                    <a:moveTo>
                      <a:pt x="25793" y="0"/>
                    </a:moveTo>
                    <a:lnTo>
                      <a:pt x="4320671" y="0"/>
                    </a:lnTo>
                    <a:cubicBezTo>
                      <a:pt x="4327511" y="0"/>
                      <a:pt x="4334072" y="2717"/>
                      <a:pt x="4338909" y="7555"/>
                    </a:cubicBezTo>
                    <a:cubicBezTo>
                      <a:pt x="4343746" y="12392"/>
                      <a:pt x="4346464" y="18952"/>
                      <a:pt x="4346464" y="25793"/>
                    </a:cubicBezTo>
                    <a:lnTo>
                      <a:pt x="4346464" y="915737"/>
                    </a:lnTo>
                    <a:cubicBezTo>
                      <a:pt x="4346464" y="929982"/>
                      <a:pt x="4334916" y="941530"/>
                      <a:pt x="4320671" y="941530"/>
                    </a:cubicBezTo>
                    <a:lnTo>
                      <a:pt x="25793" y="941530"/>
                    </a:lnTo>
                    <a:cubicBezTo>
                      <a:pt x="11548" y="941530"/>
                      <a:pt x="0" y="929982"/>
                      <a:pt x="0" y="915737"/>
                    </a:cubicBezTo>
                    <a:lnTo>
                      <a:pt x="0" y="25793"/>
                    </a:lnTo>
                    <a:cubicBezTo>
                      <a:pt x="0" y="11548"/>
                      <a:pt x="11548" y="0"/>
                      <a:pt x="25793" y="0"/>
                    </a:cubicBezTo>
                    <a:close/>
                  </a:path>
                </a:pathLst>
              </a:custGeom>
              <a:ln w="38100" cap="rnd">
                <a:gradFill>
                  <a:gsLst>
                    <a:gs pos="0">
                      <a:srgbClr val="E4CB90">
                        <a:alpha val="100000"/>
                      </a:srgbClr>
                    </a:gs>
                    <a:gs pos="100000">
                      <a:srgbClr val="FFEDB4">
                        <a:alpha val="100000"/>
                      </a:srgbClr>
                    </a:gs>
                  </a:gsLst>
                  <a:lin ang="0"/>
                </a:gradFill>
                <a:prstDash val="solid"/>
                <a:round/>
              </a:ln>
            </p:spPr>
          </p:sp>
          <p:sp>
            <p:nvSpPr>
              <p:cNvPr name="TextBox 33" id="33"/>
              <p:cNvSpPr txBox="true"/>
              <p:nvPr/>
            </p:nvSpPr>
            <p:spPr>
              <a:xfrm>
                <a:off x="0" y="-57150"/>
                <a:ext cx="4346464" cy="998680"/>
              </a:xfrm>
              <a:prstGeom prst="rect">
                <a:avLst/>
              </a:prstGeom>
            </p:spPr>
            <p:txBody>
              <a:bodyPr anchor="ctr" rtlCol="false" tIns="47122" lIns="47122" bIns="47122" rIns="47122"/>
              <a:lstStyle/>
              <a:p>
                <a:pPr algn="ctr">
                  <a:lnSpc>
                    <a:spcPts val="3640"/>
                  </a:lnSpc>
                </a:pPr>
              </a:p>
            </p:txBody>
          </p:sp>
        </p:grpSp>
        <p:sp>
          <p:nvSpPr>
            <p:cNvPr name="AutoShape 34" id="34"/>
            <p:cNvSpPr/>
            <p:nvPr/>
          </p:nvSpPr>
          <p:spPr>
            <a:xfrm>
              <a:off x="0" y="2003859"/>
              <a:ext cx="22310022" cy="0"/>
            </a:xfrm>
            <a:prstGeom prst="line">
              <a:avLst/>
            </a:prstGeom>
            <a:ln cap="flat" w="27764">
              <a:gradFill>
                <a:gsLst>
                  <a:gs pos="0">
                    <a:srgbClr val="E4CB90">
                      <a:alpha val="100000"/>
                    </a:srgbClr>
                  </a:gs>
                  <a:gs pos="100000">
                    <a:srgbClr val="FFEDB4">
                      <a:alpha val="100000"/>
                    </a:srgbClr>
                  </a:gs>
                </a:gsLst>
                <a:lin ang="0"/>
              </a:gradFill>
              <a:prstDash val="solid"/>
              <a:headEnd type="none" len="sm" w="sm"/>
              <a:tailEnd type="none" len="sm" w="sm"/>
            </a:ln>
          </p:spPr>
        </p:sp>
        <p:sp>
          <p:nvSpPr>
            <p:cNvPr name="AutoShape 35" id="35"/>
            <p:cNvSpPr/>
            <p:nvPr/>
          </p:nvSpPr>
          <p:spPr>
            <a:xfrm flipV="true">
              <a:off x="3994238" y="2004132"/>
              <a:ext cx="13882" cy="2828866"/>
            </a:xfrm>
            <a:prstGeom prst="line">
              <a:avLst/>
            </a:prstGeom>
            <a:ln cap="flat" w="27764">
              <a:gradFill>
                <a:gsLst>
                  <a:gs pos="0">
                    <a:srgbClr val="E4CB90">
                      <a:alpha val="100000"/>
                    </a:srgbClr>
                  </a:gs>
                  <a:gs pos="100000">
                    <a:srgbClr val="FFEDB4">
                      <a:alpha val="100000"/>
                    </a:srgbClr>
                  </a:gs>
                </a:gsLst>
                <a:lin ang="0"/>
              </a:gradFill>
              <a:prstDash val="solid"/>
              <a:headEnd type="none" len="sm" w="sm"/>
              <a:tailEnd type="none" len="sm" w="sm"/>
            </a:ln>
          </p:spPr>
        </p:sp>
        <p:sp>
          <p:nvSpPr>
            <p:cNvPr name="AutoShape 36" id="36"/>
            <p:cNvSpPr/>
            <p:nvPr/>
          </p:nvSpPr>
          <p:spPr>
            <a:xfrm flipV="true">
              <a:off x="7965286" y="2004064"/>
              <a:ext cx="13882" cy="2828866"/>
            </a:xfrm>
            <a:prstGeom prst="line">
              <a:avLst/>
            </a:prstGeom>
            <a:ln cap="flat" w="27764">
              <a:gradFill>
                <a:gsLst>
                  <a:gs pos="0">
                    <a:srgbClr val="E4CB90">
                      <a:alpha val="100000"/>
                    </a:srgbClr>
                  </a:gs>
                  <a:gs pos="100000">
                    <a:srgbClr val="FFEDB4">
                      <a:alpha val="100000"/>
                    </a:srgbClr>
                  </a:gs>
                </a:gsLst>
                <a:lin ang="0"/>
              </a:gradFill>
              <a:prstDash val="solid"/>
              <a:headEnd type="none" len="sm" w="sm"/>
              <a:tailEnd type="none" len="sm" w="sm"/>
            </a:ln>
          </p:spPr>
        </p:sp>
        <p:sp>
          <p:nvSpPr>
            <p:cNvPr name="AutoShape 37" id="37"/>
            <p:cNvSpPr/>
            <p:nvPr/>
          </p:nvSpPr>
          <p:spPr>
            <a:xfrm flipV="true">
              <a:off x="12607405" y="2003859"/>
              <a:ext cx="13882" cy="2828866"/>
            </a:xfrm>
            <a:prstGeom prst="line">
              <a:avLst/>
            </a:prstGeom>
            <a:ln cap="flat" w="27764">
              <a:gradFill>
                <a:gsLst>
                  <a:gs pos="0">
                    <a:srgbClr val="E4CB90">
                      <a:alpha val="100000"/>
                    </a:srgbClr>
                  </a:gs>
                  <a:gs pos="100000">
                    <a:srgbClr val="FFEDB4">
                      <a:alpha val="100000"/>
                    </a:srgbClr>
                  </a:gs>
                </a:gsLst>
                <a:lin ang="0"/>
              </a:gradFill>
              <a:prstDash val="solid"/>
              <a:headEnd type="none" len="sm" w="sm"/>
              <a:tailEnd type="none" len="sm" w="sm"/>
            </a:ln>
          </p:spPr>
        </p:sp>
        <p:sp>
          <p:nvSpPr>
            <p:cNvPr name="AutoShape 38" id="38"/>
            <p:cNvSpPr/>
            <p:nvPr/>
          </p:nvSpPr>
          <p:spPr>
            <a:xfrm flipV="true">
              <a:off x="17245071" y="2003791"/>
              <a:ext cx="13882" cy="2828866"/>
            </a:xfrm>
            <a:prstGeom prst="line">
              <a:avLst/>
            </a:prstGeom>
            <a:ln cap="flat" w="27764">
              <a:gradFill>
                <a:gsLst>
                  <a:gs pos="0">
                    <a:srgbClr val="E4CB90">
                      <a:alpha val="100000"/>
                    </a:srgbClr>
                  </a:gs>
                  <a:gs pos="100000">
                    <a:srgbClr val="FFEDB4">
                      <a:alpha val="100000"/>
                    </a:srgbClr>
                  </a:gs>
                </a:gsLst>
                <a:lin ang="0"/>
              </a:gradFill>
              <a:prstDash val="solid"/>
              <a:headEnd type="none" len="sm" w="sm"/>
              <a:tailEnd type="none" len="sm" w="sm"/>
            </a:ln>
          </p:spPr>
        </p:sp>
        <p:sp>
          <p:nvSpPr>
            <p:cNvPr name="TextBox 39" id="39"/>
            <p:cNvSpPr txBox="true"/>
            <p:nvPr/>
          </p:nvSpPr>
          <p:spPr>
            <a:xfrm rot="0">
              <a:off x="15882750" y="2387822"/>
              <a:ext cx="921840" cy="337676"/>
            </a:xfrm>
            <a:prstGeom prst="rect">
              <a:avLst/>
            </a:prstGeom>
          </p:spPr>
          <p:txBody>
            <a:bodyPr anchor="t" rtlCol="false" tIns="0" lIns="0" bIns="0" rIns="0">
              <a:spAutoFit/>
            </a:bodyPr>
            <a:lstStyle/>
            <a:p>
              <a:pPr algn="l">
                <a:lnSpc>
                  <a:spcPts val="2142"/>
                </a:lnSpc>
                <a:spcBef>
                  <a:spcPct val="0"/>
                </a:spcBef>
              </a:pPr>
              <a:r>
                <a:rPr lang="en-US" sz="1530">
                  <a:solidFill>
                    <a:srgbClr val="FFFFFF"/>
                  </a:solidFill>
                  <a:latin typeface="Garet"/>
                  <a:ea typeface="Garet"/>
                  <a:cs typeface="Garet"/>
                  <a:sym typeface="Garet"/>
                </a:rPr>
                <a:t>7 TIERS</a:t>
              </a:r>
            </a:p>
          </p:txBody>
        </p:sp>
        <p:sp>
          <p:nvSpPr>
            <p:cNvPr name="TextBox 40" id="40"/>
            <p:cNvSpPr txBox="true"/>
            <p:nvPr/>
          </p:nvSpPr>
          <p:spPr>
            <a:xfrm rot="0">
              <a:off x="17786462" y="2387822"/>
              <a:ext cx="5379459" cy="337676"/>
            </a:xfrm>
            <a:prstGeom prst="rect">
              <a:avLst/>
            </a:prstGeom>
          </p:spPr>
          <p:txBody>
            <a:bodyPr anchor="t" rtlCol="false" tIns="0" lIns="0" bIns="0" rIns="0">
              <a:spAutoFit/>
            </a:bodyPr>
            <a:lstStyle/>
            <a:p>
              <a:pPr algn="l">
                <a:lnSpc>
                  <a:spcPts val="2142"/>
                </a:lnSpc>
                <a:spcBef>
                  <a:spcPct val="0"/>
                </a:spcBef>
              </a:pPr>
              <a:r>
                <a:rPr lang="en-US" sz="1530">
                  <a:solidFill>
                    <a:srgbClr val="FFFFFF"/>
                  </a:solidFill>
                  <a:latin typeface="Garet"/>
                  <a:ea typeface="Garet"/>
                  <a:cs typeface="Garet"/>
                  <a:sym typeface="Garet"/>
                </a:rPr>
                <a:t>LEGACY VISIONARY</a:t>
              </a:r>
            </a:p>
          </p:txBody>
        </p:sp>
        <p:sp>
          <p:nvSpPr>
            <p:cNvPr name="TextBox 41" id="41"/>
            <p:cNvSpPr txBox="true"/>
            <p:nvPr/>
          </p:nvSpPr>
          <p:spPr>
            <a:xfrm rot="0">
              <a:off x="17786462" y="2894002"/>
              <a:ext cx="2326827" cy="1078884"/>
            </a:xfrm>
            <a:prstGeom prst="rect">
              <a:avLst/>
            </a:prstGeom>
          </p:spPr>
          <p:txBody>
            <a:bodyPr anchor="t" rtlCol="false" tIns="0" lIns="0" bIns="0" rIns="0">
              <a:spAutoFit/>
            </a:bodyPr>
            <a:lstStyle/>
            <a:p>
              <a:pPr algn="just">
                <a:lnSpc>
                  <a:spcPts val="6848"/>
                </a:lnSpc>
                <a:spcBef>
                  <a:spcPct val="0"/>
                </a:spcBef>
              </a:pPr>
              <a:r>
                <a:rPr lang="en-US" b="true" sz="4891">
                  <a:gradFill>
                    <a:gsLst>
                      <a:gs pos="0">
                        <a:srgbClr val="E4CB90">
                          <a:alpha val="100000"/>
                        </a:srgbClr>
                      </a:gs>
                      <a:gs pos="100000">
                        <a:srgbClr val="FFEDB4">
                          <a:alpha val="100000"/>
                        </a:srgbClr>
                      </a:gs>
                    </a:gsLst>
                    <a:lin ang="0"/>
                  </a:gradFill>
                  <a:latin typeface="Garet Bold"/>
                  <a:ea typeface="Garet Bold"/>
                  <a:cs typeface="Garet Bold"/>
                  <a:sym typeface="Garet Bold"/>
                </a:rPr>
                <a:t>1000</a:t>
              </a:r>
            </a:p>
          </p:txBody>
        </p:sp>
        <p:sp>
          <p:nvSpPr>
            <p:cNvPr name="TextBox 42" id="42"/>
            <p:cNvSpPr txBox="true"/>
            <p:nvPr/>
          </p:nvSpPr>
          <p:spPr>
            <a:xfrm rot="0">
              <a:off x="20113289" y="3452596"/>
              <a:ext cx="5379459" cy="361738"/>
            </a:xfrm>
            <a:prstGeom prst="rect">
              <a:avLst/>
            </a:prstGeom>
          </p:spPr>
          <p:txBody>
            <a:bodyPr anchor="t" rtlCol="false" tIns="0" lIns="0" bIns="0" rIns="0">
              <a:spAutoFit/>
            </a:bodyPr>
            <a:lstStyle/>
            <a:p>
              <a:pPr algn="l">
                <a:lnSpc>
                  <a:spcPts val="2295"/>
                </a:lnSpc>
                <a:spcBef>
                  <a:spcPct val="0"/>
                </a:spcBef>
              </a:pPr>
              <a:r>
                <a:rPr lang="en-US" sz="1639">
                  <a:solidFill>
                    <a:srgbClr val="FFFFFF"/>
                  </a:solidFill>
                  <a:latin typeface="Garet"/>
                  <a:ea typeface="Garet"/>
                  <a:cs typeface="Garet"/>
                  <a:sym typeface="Garet"/>
                </a:rPr>
                <a:t>agents</a:t>
              </a:r>
            </a:p>
          </p:txBody>
        </p:sp>
      </p:grpSp>
      <p:sp>
        <p:nvSpPr>
          <p:cNvPr name="TextBox 43" id="43"/>
          <p:cNvSpPr txBox="true"/>
          <p:nvPr/>
        </p:nvSpPr>
        <p:spPr>
          <a:xfrm rot="0">
            <a:off x="1028700"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SuperDave</a:t>
            </a:r>
          </a:p>
        </p:txBody>
      </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grpSp>
        <p:nvGrpSpPr>
          <p:cNvPr name="Group 9" id="9"/>
          <p:cNvGrpSpPr/>
          <p:nvPr/>
        </p:nvGrpSpPr>
        <p:grpSpPr>
          <a:xfrm rot="0">
            <a:off x="3476169" y="146664"/>
            <a:ext cx="11476998" cy="10016979"/>
            <a:chOff x="0" y="0"/>
            <a:chExt cx="15302665" cy="13355972"/>
          </a:xfrm>
        </p:grpSpPr>
        <p:grpSp>
          <p:nvGrpSpPr>
            <p:cNvPr name="Group 10" id="10"/>
            <p:cNvGrpSpPr/>
            <p:nvPr/>
          </p:nvGrpSpPr>
          <p:grpSpPr>
            <a:xfrm rot="0">
              <a:off x="0" y="0"/>
              <a:ext cx="15302665" cy="13355972"/>
              <a:chOff x="0" y="0"/>
              <a:chExt cx="2669082" cy="2329541"/>
            </a:xfrm>
          </p:grpSpPr>
          <p:sp>
            <p:nvSpPr>
              <p:cNvPr name="Freeform 11" id="11"/>
              <p:cNvSpPr/>
              <p:nvPr/>
            </p:nvSpPr>
            <p:spPr>
              <a:xfrm flipH="false" flipV="false" rot="0">
                <a:off x="0" y="0"/>
                <a:ext cx="2669082" cy="2329541"/>
              </a:xfrm>
              <a:custGeom>
                <a:avLst/>
                <a:gdLst/>
                <a:ahLst/>
                <a:cxnLst/>
                <a:rect r="r" b="b" t="t" l="l"/>
                <a:pathLst>
                  <a:path h="2329541" w="2669082">
                    <a:moveTo>
                      <a:pt x="42002" y="0"/>
                    </a:moveTo>
                    <a:lnTo>
                      <a:pt x="2627080" y="0"/>
                    </a:lnTo>
                    <a:cubicBezTo>
                      <a:pt x="2638220" y="0"/>
                      <a:pt x="2648903" y="4425"/>
                      <a:pt x="2656780" y="12302"/>
                    </a:cubicBezTo>
                    <a:cubicBezTo>
                      <a:pt x="2664657" y="20179"/>
                      <a:pt x="2669082" y="30863"/>
                      <a:pt x="2669082" y="42002"/>
                    </a:cubicBezTo>
                    <a:lnTo>
                      <a:pt x="2669082" y="2287539"/>
                    </a:lnTo>
                    <a:cubicBezTo>
                      <a:pt x="2669082" y="2298679"/>
                      <a:pt x="2664657" y="2309362"/>
                      <a:pt x="2656780" y="2317239"/>
                    </a:cubicBezTo>
                    <a:cubicBezTo>
                      <a:pt x="2648903" y="2325116"/>
                      <a:pt x="2638220" y="2329541"/>
                      <a:pt x="2627080" y="2329541"/>
                    </a:cubicBezTo>
                    <a:lnTo>
                      <a:pt x="42002" y="2329541"/>
                    </a:lnTo>
                    <a:cubicBezTo>
                      <a:pt x="18805" y="2329541"/>
                      <a:pt x="0" y="2310736"/>
                      <a:pt x="0" y="2287539"/>
                    </a:cubicBezTo>
                    <a:lnTo>
                      <a:pt x="0" y="42002"/>
                    </a:lnTo>
                    <a:cubicBezTo>
                      <a:pt x="0" y="30863"/>
                      <a:pt x="4425" y="20179"/>
                      <a:pt x="12302" y="12302"/>
                    </a:cubicBezTo>
                    <a:cubicBezTo>
                      <a:pt x="20179" y="4425"/>
                      <a:pt x="30863" y="0"/>
                      <a:pt x="42002" y="0"/>
                    </a:cubicBezTo>
                    <a:close/>
                  </a:path>
                </a:pathLst>
              </a:custGeom>
              <a:ln w="28575" cap="rnd">
                <a:gradFill>
                  <a:gsLst>
                    <a:gs pos="0">
                      <a:srgbClr val="E4CB90">
                        <a:alpha val="100000"/>
                      </a:srgbClr>
                    </a:gs>
                    <a:gs pos="100000">
                      <a:srgbClr val="FFEDB4">
                        <a:alpha val="100000"/>
                      </a:srgbClr>
                    </a:gs>
                  </a:gsLst>
                  <a:lin ang="0"/>
                </a:gradFill>
                <a:prstDash val="solid"/>
                <a:round/>
              </a:ln>
            </p:spPr>
          </p:sp>
          <p:sp>
            <p:nvSpPr>
              <p:cNvPr name="TextBox 12" id="12"/>
              <p:cNvSpPr txBox="true"/>
              <p:nvPr/>
            </p:nvSpPr>
            <p:spPr>
              <a:xfrm>
                <a:off x="0" y="-57150"/>
                <a:ext cx="2669082" cy="2386691"/>
              </a:xfrm>
              <a:prstGeom prst="rect">
                <a:avLst/>
              </a:prstGeom>
            </p:spPr>
            <p:txBody>
              <a:bodyPr anchor="ctr" rtlCol="false" tIns="47122" lIns="47122" bIns="47122" rIns="47122"/>
              <a:lstStyle/>
              <a:p>
                <a:pPr algn="ctr">
                  <a:lnSpc>
                    <a:spcPts val="3640"/>
                  </a:lnSpc>
                </a:pPr>
              </a:p>
            </p:txBody>
          </p:sp>
        </p:grpSp>
        <p:sp>
          <p:nvSpPr>
            <p:cNvPr name="TextBox 13" id="13"/>
            <p:cNvSpPr txBox="true"/>
            <p:nvPr/>
          </p:nvSpPr>
          <p:spPr>
            <a:xfrm rot="0">
              <a:off x="817870" y="779394"/>
              <a:ext cx="8416613" cy="820468"/>
            </a:xfrm>
            <a:prstGeom prst="rect">
              <a:avLst/>
            </a:prstGeom>
          </p:spPr>
          <p:txBody>
            <a:bodyPr anchor="t" rtlCol="false" tIns="0" lIns="0" bIns="0" rIns="0">
              <a:spAutoFit/>
            </a:bodyPr>
            <a:lstStyle/>
            <a:p>
              <a:pPr algn="just">
                <a:lnSpc>
                  <a:spcPts val="5127"/>
                </a:lnSpc>
                <a:spcBef>
                  <a:spcPct val="0"/>
                </a:spcBef>
              </a:pPr>
              <a:r>
                <a:rPr lang="en-US" b="true" sz="3662">
                  <a:gradFill>
                    <a:gsLst>
                      <a:gs pos="0">
                        <a:srgbClr val="E4CB90">
                          <a:alpha val="100000"/>
                        </a:srgbClr>
                      </a:gs>
                      <a:gs pos="100000">
                        <a:srgbClr val="FFEDB4">
                          <a:alpha val="100000"/>
                        </a:srgbClr>
                      </a:gs>
                    </a:gsLst>
                    <a:lin ang="0"/>
                  </a:gradFill>
                  <a:latin typeface="Garet Bold"/>
                  <a:ea typeface="Garet Bold"/>
                  <a:cs typeface="Garet Bold"/>
                  <a:sym typeface="Garet Bold"/>
                </a:rPr>
                <a:t>Legacy Pinnacle Award</a:t>
              </a:r>
            </a:p>
          </p:txBody>
        </p:sp>
        <p:grpSp>
          <p:nvGrpSpPr>
            <p:cNvPr name="Group 14" id="14"/>
            <p:cNvGrpSpPr/>
            <p:nvPr/>
          </p:nvGrpSpPr>
          <p:grpSpPr>
            <a:xfrm rot="0">
              <a:off x="817870" y="3100382"/>
              <a:ext cx="6707756" cy="2282266"/>
              <a:chOff x="0" y="0"/>
              <a:chExt cx="1169963" cy="398072"/>
            </a:xfrm>
          </p:grpSpPr>
          <p:sp>
            <p:nvSpPr>
              <p:cNvPr name="Freeform 15" id="15"/>
              <p:cNvSpPr/>
              <p:nvPr/>
            </p:nvSpPr>
            <p:spPr>
              <a:xfrm flipH="false" flipV="false" rot="0">
                <a:off x="0" y="0"/>
                <a:ext cx="1169963" cy="398072"/>
              </a:xfrm>
              <a:custGeom>
                <a:avLst/>
                <a:gdLst/>
                <a:ahLst/>
                <a:cxnLst/>
                <a:rect r="r" b="b" t="t" l="l"/>
                <a:pathLst>
                  <a:path h="398072" w="1169963">
                    <a:moveTo>
                      <a:pt x="95822" y="0"/>
                    </a:moveTo>
                    <a:lnTo>
                      <a:pt x="1074141" y="0"/>
                    </a:lnTo>
                    <a:cubicBezTo>
                      <a:pt x="1099555" y="0"/>
                      <a:pt x="1123927" y="10095"/>
                      <a:pt x="1141898" y="28066"/>
                    </a:cubicBezTo>
                    <a:cubicBezTo>
                      <a:pt x="1159868" y="46036"/>
                      <a:pt x="1169963" y="70408"/>
                      <a:pt x="1169963" y="95822"/>
                    </a:cubicBezTo>
                    <a:lnTo>
                      <a:pt x="1169963" y="302250"/>
                    </a:lnTo>
                    <a:cubicBezTo>
                      <a:pt x="1169963" y="327663"/>
                      <a:pt x="1159868" y="352036"/>
                      <a:pt x="1141898" y="370006"/>
                    </a:cubicBezTo>
                    <a:cubicBezTo>
                      <a:pt x="1123927" y="387976"/>
                      <a:pt x="1099555" y="398072"/>
                      <a:pt x="1074141" y="398072"/>
                    </a:cubicBezTo>
                    <a:lnTo>
                      <a:pt x="95822" y="398072"/>
                    </a:lnTo>
                    <a:cubicBezTo>
                      <a:pt x="70408" y="398072"/>
                      <a:pt x="46036" y="387976"/>
                      <a:pt x="28066" y="370006"/>
                    </a:cubicBezTo>
                    <a:cubicBezTo>
                      <a:pt x="10095" y="352036"/>
                      <a:pt x="0" y="327663"/>
                      <a:pt x="0" y="302250"/>
                    </a:cubicBezTo>
                    <a:lnTo>
                      <a:pt x="0" y="95822"/>
                    </a:lnTo>
                    <a:cubicBezTo>
                      <a:pt x="0" y="70408"/>
                      <a:pt x="10095" y="46036"/>
                      <a:pt x="28066" y="28066"/>
                    </a:cubicBezTo>
                    <a:cubicBezTo>
                      <a:pt x="46036" y="10095"/>
                      <a:pt x="70408" y="0"/>
                      <a:pt x="95822" y="0"/>
                    </a:cubicBezTo>
                    <a:close/>
                  </a:path>
                </a:pathLst>
              </a:custGeom>
              <a:ln w="28575" cap="rnd">
                <a:gradFill>
                  <a:gsLst>
                    <a:gs pos="0">
                      <a:srgbClr val="E4CB90">
                        <a:alpha val="100000"/>
                      </a:srgbClr>
                    </a:gs>
                    <a:gs pos="100000">
                      <a:srgbClr val="FFEDB4">
                        <a:alpha val="100000"/>
                      </a:srgbClr>
                    </a:gs>
                  </a:gsLst>
                  <a:lin ang="0"/>
                </a:gradFill>
                <a:prstDash val="solid"/>
                <a:round/>
              </a:ln>
            </p:spPr>
          </p:sp>
          <p:sp>
            <p:nvSpPr>
              <p:cNvPr name="TextBox 16" id="16"/>
              <p:cNvSpPr txBox="true"/>
              <p:nvPr/>
            </p:nvSpPr>
            <p:spPr>
              <a:xfrm>
                <a:off x="0" y="-57150"/>
                <a:ext cx="1169963" cy="455222"/>
              </a:xfrm>
              <a:prstGeom prst="rect">
                <a:avLst/>
              </a:prstGeom>
            </p:spPr>
            <p:txBody>
              <a:bodyPr anchor="ctr" rtlCol="false" tIns="47122" lIns="47122" bIns="47122" rIns="47122"/>
              <a:lstStyle/>
              <a:p>
                <a:pPr algn="ctr">
                  <a:lnSpc>
                    <a:spcPts val="3640"/>
                  </a:lnSpc>
                </a:pPr>
              </a:p>
            </p:txBody>
          </p:sp>
        </p:grpSp>
        <p:grpSp>
          <p:nvGrpSpPr>
            <p:cNvPr name="Group 17" id="17"/>
            <p:cNvGrpSpPr/>
            <p:nvPr/>
          </p:nvGrpSpPr>
          <p:grpSpPr>
            <a:xfrm rot="0">
              <a:off x="7784712" y="3100382"/>
              <a:ext cx="6957094" cy="2282266"/>
              <a:chOff x="0" y="0"/>
              <a:chExt cx="1213453" cy="398072"/>
            </a:xfrm>
          </p:grpSpPr>
          <p:sp>
            <p:nvSpPr>
              <p:cNvPr name="Freeform 18" id="18"/>
              <p:cNvSpPr/>
              <p:nvPr/>
            </p:nvSpPr>
            <p:spPr>
              <a:xfrm flipH="false" flipV="false" rot="0">
                <a:off x="0" y="0"/>
                <a:ext cx="1213453" cy="398072"/>
              </a:xfrm>
              <a:custGeom>
                <a:avLst/>
                <a:gdLst/>
                <a:ahLst/>
                <a:cxnLst/>
                <a:rect r="r" b="b" t="t" l="l"/>
                <a:pathLst>
                  <a:path h="398072" w="1213453">
                    <a:moveTo>
                      <a:pt x="92388" y="0"/>
                    </a:moveTo>
                    <a:lnTo>
                      <a:pt x="1121065" y="0"/>
                    </a:lnTo>
                    <a:cubicBezTo>
                      <a:pt x="1172089" y="0"/>
                      <a:pt x="1213453" y="41363"/>
                      <a:pt x="1213453" y="92388"/>
                    </a:cubicBezTo>
                    <a:lnTo>
                      <a:pt x="1213453" y="305684"/>
                    </a:lnTo>
                    <a:cubicBezTo>
                      <a:pt x="1213453" y="356708"/>
                      <a:pt x="1172089" y="398072"/>
                      <a:pt x="1121065" y="398072"/>
                    </a:cubicBezTo>
                    <a:lnTo>
                      <a:pt x="92388" y="398072"/>
                    </a:lnTo>
                    <a:cubicBezTo>
                      <a:pt x="41363" y="398072"/>
                      <a:pt x="0" y="356708"/>
                      <a:pt x="0" y="305684"/>
                    </a:cubicBezTo>
                    <a:lnTo>
                      <a:pt x="0" y="92388"/>
                    </a:lnTo>
                    <a:cubicBezTo>
                      <a:pt x="0" y="41363"/>
                      <a:pt x="41363" y="0"/>
                      <a:pt x="92388" y="0"/>
                    </a:cubicBezTo>
                    <a:close/>
                  </a:path>
                </a:pathLst>
              </a:custGeom>
              <a:ln w="28575" cap="rnd">
                <a:gradFill>
                  <a:gsLst>
                    <a:gs pos="0">
                      <a:srgbClr val="E4CB90">
                        <a:alpha val="100000"/>
                      </a:srgbClr>
                    </a:gs>
                    <a:gs pos="100000">
                      <a:srgbClr val="FFEDB4">
                        <a:alpha val="100000"/>
                      </a:srgbClr>
                    </a:gs>
                  </a:gsLst>
                  <a:lin ang="0"/>
                </a:gradFill>
                <a:prstDash val="solid"/>
                <a:round/>
              </a:ln>
            </p:spPr>
          </p:sp>
          <p:sp>
            <p:nvSpPr>
              <p:cNvPr name="TextBox 19" id="19"/>
              <p:cNvSpPr txBox="true"/>
              <p:nvPr/>
            </p:nvSpPr>
            <p:spPr>
              <a:xfrm>
                <a:off x="0" y="-57150"/>
                <a:ext cx="1213453" cy="455222"/>
              </a:xfrm>
              <a:prstGeom prst="rect">
                <a:avLst/>
              </a:prstGeom>
            </p:spPr>
            <p:txBody>
              <a:bodyPr anchor="ctr" rtlCol="false" tIns="47122" lIns="47122" bIns="47122" rIns="47122"/>
              <a:lstStyle/>
              <a:p>
                <a:pPr algn="ctr">
                  <a:lnSpc>
                    <a:spcPts val="3640"/>
                  </a:lnSpc>
                </a:pPr>
              </a:p>
            </p:txBody>
          </p:sp>
        </p:grpSp>
        <p:sp>
          <p:nvSpPr>
            <p:cNvPr name="TextBox 20" id="20"/>
            <p:cNvSpPr txBox="true"/>
            <p:nvPr/>
          </p:nvSpPr>
          <p:spPr>
            <a:xfrm rot="0">
              <a:off x="1167403" y="3553744"/>
              <a:ext cx="6008689" cy="373831"/>
            </a:xfrm>
            <a:prstGeom prst="rect">
              <a:avLst/>
            </a:prstGeom>
          </p:spPr>
          <p:txBody>
            <a:bodyPr anchor="t" rtlCol="false" tIns="0" lIns="0" bIns="0" rIns="0">
              <a:spAutoFit/>
            </a:bodyPr>
            <a:lstStyle/>
            <a:p>
              <a:pPr algn="l">
                <a:lnSpc>
                  <a:spcPts val="2393"/>
                </a:lnSpc>
                <a:spcBef>
                  <a:spcPct val="0"/>
                </a:spcBef>
              </a:pPr>
              <a:r>
                <a:rPr lang="en-US" sz="1709">
                  <a:solidFill>
                    <a:srgbClr val="FFFFFF"/>
                  </a:solidFill>
                  <a:latin typeface="Garet"/>
                  <a:ea typeface="Garet"/>
                  <a:cs typeface="Garet"/>
                  <a:sym typeface="Garet"/>
                </a:rPr>
                <a:t>ACTIVE AGENTS IN YOUR ORGANIZATION</a:t>
              </a:r>
            </a:p>
          </p:txBody>
        </p:sp>
        <p:sp>
          <p:nvSpPr>
            <p:cNvPr name="TextBox 21" id="21"/>
            <p:cNvSpPr txBox="true"/>
            <p:nvPr/>
          </p:nvSpPr>
          <p:spPr>
            <a:xfrm rot="0">
              <a:off x="1065959" y="2121414"/>
              <a:ext cx="13512533" cy="538634"/>
            </a:xfrm>
            <a:prstGeom prst="rect">
              <a:avLst/>
            </a:prstGeom>
          </p:spPr>
          <p:txBody>
            <a:bodyPr anchor="t" rtlCol="false" tIns="0" lIns="0" bIns="0" rIns="0">
              <a:spAutoFit/>
            </a:bodyPr>
            <a:lstStyle/>
            <a:p>
              <a:pPr algn="just">
                <a:lnSpc>
                  <a:spcPts val="3418"/>
                </a:lnSpc>
                <a:spcBef>
                  <a:spcPct val="0"/>
                </a:spcBef>
              </a:pPr>
              <a:r>
                <a:rPr lang="en-US" sz="2441">
                  <a:solidFill>
                    <a:srgbClr val="FFFFFF"/>
                  </a:solidFill>
                  <a:latin typeface="Garet"/>
                  <a:ea typeface="Garet"/>
                  <a:cs typeface="Garet"/>
                  <a:sym typeface="Garet"/>
                </a:rPr>
                <a:t>Unlock 7 Revenue Share Tiers with the Following Qualifications</a:t>
              </a:r>
            </a:p>
          </p:txBody>
        </p:sp>
        <p:sp>
          <p:nvSpPr>
            <p:cNvPr name="TextBox 22" id="22"/>
            <p:cNvSpPr txBox="true"/>
            <p:nvPr/>
          </p:nvSpPr>
          <p:spPr>
            <a:xfrm rot="0">
              <a:off x="1167403" y="3982930"/>
              <a:ext cx="2559454" cy="976913"/>
            </a:xfrm>
            <a:prstGeom prst="rect">
              <a:avLst/>
            </a:prstGeom>
          </p:spPr>
          <p:txBody>
            <a:bodyPr anchor="t" rtlCol="false" tIns="0" lIns="0" bIns="0" rIns="0">
              <a:spAutoFit/>
            </a:bodyPr>
            <a:lstStyle/>
            <a:p>
              <a:pPr algn="l">
                <a:lnSpc>
                  <a:spcPts val="6286"/>
                </a:lnSpc>
                <a:spcBef>
                  <a:spcPct val="0"/>
                </a:spcBef>
              </a:pPr>
              <a:r>
                <a:rPr lang="en-US" b="true" sz="4490">
                  <a:gradFill>
                    <a:gsLst>
                      <a:gs pos="0">
                        <a:srgbClr val="E4CB90">
                          <a:alpha val="100000"/>
                        </a:srgbClr>
                      </a:gs>
                      <a:gs pos="100000">
                        <a:srgbClr val="FFEDB4">
                          <a:alpha val="100000"/>
                        </a:srgbClr>
                      </a:gs>
                    </a:gsLst>
                    <a:lin ang="0"/>
                  </a:gradFill>
                  <a:latin typeface="Garet Bold"/>
                  <a:ea typeface="Garet Bold"/>
                  <a:cs typeface="Garet Bold"/>
                  <a:sym typeface="Garet Bold"/>
                </a:rPr>
                <a:t>500</a:t>
              </a:r>
            </a:p>
          </p:txBody>
        </p:sp>
        <p:sp>
          <p:nvSpPr>
            <p:cNvPr name="TextBox 23" id="23"/>
            <p:cNvSpPr txBox="true"/>
            <p:nvPr/>
          </p:nvSpPr>
          <p:spPr>
            <a:xfrm rot="0">
              <a:off x="8053213" y="3524178"/>
              <a:ext cx="6277190" cy="373831"/>
            </a:xfrm>
            <a:prstGeom prst="rect">
              <a:avLst/>
            </a:prstGeom>
          </p:spPr>
          <p:txBody>
            <a:bodyPr anchor="t" rtlCol="false" tIns="0" lIns="0" bIns="0" rIns="0">
              <a:spAutoFit/>
            </a:bodyPr>
            <a:lstStyle/>
            <a:p>
              <a:pPr algn="l">
                <a:lnSpc>
                  <a:spcPts val="2393"/>
                </a:lnSpc>
                <a:spcBef>
                  <a:spcPct val="0"/>
                </a:spcBef>
              </a:pPr>
              <a:r>
                <a:rPr lang="en-US" sz="1709">
                  <a:solidFill>
                    <a:srgbClr val="FFFFFF"/>
                  </a:solidFill>
                  <a:latin typeface="Garet"/>
                  <a:ea typeface="Garet"/>
                  <a:cs typeface="Garet"/>
                  <a:sym typeface="Garet"/>
                </a:rPr>
                <a:t>TOTAL POINTS EARNED WITHIN 12 MONTHS</a:t>
              </a:r>
            </a:p>
          </p:txBody>
        </p:sp>
        <p:sp>
          <p:nvSpPr>
            <p:cNvPr name="TextBox 24" id="24"/>
            <p:cNvSpPr txBox="true"/>
            <p:nvPr/>
          </p:nvSpPr>
          <p:spPr>
            <a:xfrm rot="0">
              <a:off x="8053213" y="3953364"/>
              <a:ext cx="2559454" cy="976913"/>
            </a:xfrm>
            <a:prstGeom prst="rect">
              <a:avLst/>
            </a:prstGeom>
          </p:spPr>
          <p:txBody>
            <a:bodyPr anchor="t" rtlCol="false" tIns="0" lIns="0" bIns="0" rIns="0">
              <a:spAutoFit/>
            </a:bodyPr>
            <a:lstStyle/>
            <a:p>
              <a:pPr algn="l">
                <a:lnSpc>
                  <a:spcPts val="6286"/>
                </a:lnSpc>
                <a:spcBef>
                  <a:spcPct val="0"/>
                </a:spcBef>
              </a:pPr>
              <a:r>
                <a:rPr lang="en-US" b="true" sz="4490">
                  <a:gradFill>
                    <a:gsLst>
                      <a:gs pos="0">
                        <a:srgbClr val="E4CB90">
                          <a:alpha val="100000"/>
                        </a:srgbClr>
                      </a:gs>
                      <a:gs pos="100000">
                        <a:srgbClr val="FFEDB4">
                          <a:alpha val="100000"/>
                        </a:srgbClr>
                      </a:gs>
                    </a:gsLst>
                    <a:lin ang="0"/>
                  </a:gradFill>
                  <a:latin typeface="Garet Bold"/>
                  <a:ea typeface="Garet Bold"/>
                  <a:cs typeface="Garet Bold"/>
                  <a:sym typeface="Garet Bold"/>
                </a:rPr>
                <a:t>40</a:t>
              </a:r>
            </a:p>
          </p:txBody>
        </p:sp>
        <p:grpSp>
          <p:nvGrpSpPr>
            <p:cNvPr name="Group 25" id="25"/>
            <p:cNvGrpSpPr/>
            <p:nvPr/>
          </p:nvGrpSpPr>
          <p:grpSpPr>
            <a:xfrm rot="0">
              <a:off x="817870" y="5666682"/>
              <a:ext cx="6707756" cy="3959120"/>
              <a:chOff x="0" y="0"/>
              <a:chExt cx="1169963" cy="690548"/>
            </a:xfrm>
          </p:grpSpPr>
          <p:sp>
            <p:nvSpPr>
              <p:cNvPr name="Freeform 26" id="26"/>
              <p:cNvSpPr/>
              <p:nvPr/>
            </p:nvSpPr>
            <p:spPr>
              <a:xfrm flipH="false" flipV="false" rot="0">
                <a:off x="0" y="0"/>
                <a:ext cx="1169963" cy="690548"/>
              </a:xfrm>
              <a:custGeom>
                <a:avLst/>
                <a:gdLst/>
                <a:ahLst/>
                <a:cxnLst/>
                <a:rect r="r" b="b" t="t" l="l"/>
                <a:pathLst>
                  <a:path h="690548" w="1169963">
                    <a:moveTo>
                      <a:pt x="95822" y="0"/>
                    </a:moveTo>
                    <a:lnTo>
                      <a:pt x="1074141" y="0"/>
                    </a:lnTo>
                    <a:cubicBezTo>
                      <a:pt x="1099555" y="0"/>
                      <a:pt x="1123927" y="10095"/>
                      <a:pt x="1141898" y="28066"/>
                    </a:cubicBezTo>
                    <a:cubicBezTo>
                      <a:pt x="1159868" y="46036"/>
                      <a:pt x="1169963" y="70408"/>
                      <a:pt x="1169963" y="95822"/>
                    </a:cubicBezTo>
                    <a:lnTo>
                      <a:pt x="1169963" y="594726"/>
                    </a:lnTo>
                    <a:cubicBezTo>
                      <a:pt x="1169963" y="620139"/>
                      <a:pt x="1159868" y="644512"/>
                      <a:pt x="1141898" y="662482"/>
                    </a:cubicBezTo>
                    <a:cubicBezTo>
                      <a:pt x="1123927" y="680452"/>
                      <a:pt x="1099555" y="690548"/>
                      <a:pt x="1074141" y="690548"/>
                    </a:cubicBezTo>
                    <a:lnTo>
                      <a:pt x="95822" y="690548"/>
                    </a:lnTo>
                    <a:cubicBezTo>
                      <a:pt x="70408" y="690548"/>
                      <a:pt x="46036" y="680452"/>
                      <a:pt x="28066" y="662482"/>
                    </a:cubicBezTo>
                    <a:cubicBezTo>
                      <a:pt x="10095" y="644512"/>
                      <a:pt x="0" y="620139"/>
                      <a:pt x="0" y="594726"/>
                    </a:cubicBezTo>
                    <a:lnTo>
                      <a:pt x="0" y="95822"/>
                    </a:lnTo>
                    <a:cubicBezTo>
                      <a:pt x="0" y="70408"/>
                      <a:pt x="10095" y="46036"/>
                      <a:pt x="28066" y="28066"/>
                    </a:cubicBezTo>
                    <a:cubicBezTo>
                      <a:pt x="46036" y="10095"/>
                      <a:pt x="70408" y="0"/>
                      <a:pt x="95822" y="0"/>
                    </a:cubicBezTo>
                    <a:close/>
                  </a:path>
                </a:pathLst>
              </a:custGeom>
              <a:ln w="28575" cap="rnd">
                <a:gradFill>
                  <a:gsLst>
                    <a:gs pos="0">
                      <a:srgbClr val="E4CB90">
                        <a:alpha val="100000"/>
                      </a:srgbClr>
                    </a:gs>
                    <a:gs pos="100000">
                      <a:srgbClr val="FFEDB4">
                        <a:alpha val="100000"/>
                      </a:srgbClr>
                    </a:gs>
                  </a:gsLst>
                  <a:lin ang="0"/>
                </a:gradFill>
                <a:prstDash val="solid"/>
                <a:round/>
              </a:ln>
            </p:spPr>
          </p:sp>
          <p:sp>
            <p:nvSpPr>
              <p:cNvPr name="TextBox 27" id="27"/>
              <p:cNvSpPr txBox="true"/>
              <p:nvPr/>
            </p:nvSpPr>
            <p:spPr>
              <a:xfrm>
                <a:off x="0" y="-57150"/>
                <a:ext cx="1169963" cy="747698"/>
              </a:xfrm>
              <a:prstGeom prst="rect">
                <a:avLst/>
              </a:prstGeom>
            </p:spPr>
            <p:txBody>
              <a:bodyPr anchor="ctr" rtlCol="false" tIns="47122" lIns="47122" bIns="47122" rIns="47122"/>
              <a:lstStyle/>
              <a:p>
                <a:pPr algn="ctr">
                  <a:lnSpc>
                    <a:spcPts val="3640"/>
                  </a:lnSpc>
                </a:pPr>
              </a:p>
            </p:txBody>
          </p:sp>
        </p:grpSp>
        <p:grpSp>
          <p:nvGrpSpPr>
            <p:cNvPr name="Group 28" id="28"/>
            <p:cNvGrpSpPr/>
            <p:nvPr/>
          </p:nvGrpSpPr>
          <p:grpSpPr>
            <a:xfrm rot="0">
              <a:off x="8034051" y="5666682"/>
              <a:ext cx="6707756" cy="3959120"/>
              <a:chOff x="0" y="0"/>
              <a:chExt cx="1169963" cy="690548"/>
            </a:xfrm>
          </p:grpSpPr>
          <p:sp>
            <p:nvSpPr>
              <p:cNvPr name="Freeform 29" id="29"/>
              <p:cNvSpPr/>
              <p:nvPr/>
            </p:nvSpPr>
            <p:spPr>
              <a:xfrm flipH="false" flipV="false" rot="0">
                <a:off x="0" y="0"/>
                <a:ext cx="1169963" cy="690548"/>
              </a:xfrm>
              <a:custGeom>
                <a:avLst/>
                <a:gdLst/>
                <a:ahLst/>
                <a:cxnLst/>
                <a:rect r="r" b="b" t="t" l="l"/>
                <a:pathLst>
                  <a:path h="690548" w="1169963">
                    <a:moveTo>
                      <a:pt x="95822" y="0"/>
                    </a:moveTo>
                    <a:lnTo>
                      <a:pt x="1074141" y="0"/>
                    </a:lnTo>
                    <a:cubicBezTo>
                      <a:pt x="1099555" y="0"/>
                      <a:pt x="1123927" y="10095"/>
                      <a:pt x="1141898" y="28066"/>
                    </a:cubicBezTo>
                    <a:cubicBezTo>
                      <a:pt x="1159868" y="46036"/>
                      <a:pt x="1169963" y="70408"/>
                      <a:pt x="1169963" y="95822"/>
                    </a:cubicBezTo>
                    <a:lnTo>
                      <a:pt x="1169963" y="594726"/>
                    </a:lnTo>
                    <a:cubicBezTo>
                      <a:pt x="1169963" y="620139"/>
                      <a:pt x="1159868" y="644512"/>
                      <a:pt x="1141898" y="662482"/>
                    </a:cubicBezTo>
                    <a:cubicBezTo>
                      <a:pt x="1123927" y="680452"/>
                      <a:pt x="1099555" y="690548"/>
                      <a:pt x="1074141" y="690548"/>
                    </a:cubicBezTo>
                    <a:lnTo>
                      <a:pt x="95822" y="690548"/>
                    </a:lnTo>
                    <a:cubicBezTo>
                      <a:pt x="70408" y="690548"/>
                      <a:pt x="46036" y="680452"/>
                      <a:pt x="28066" y="662482"/>
                    </a:cubicBezTo>
                    <a:cubicBezTo>
                      <a:pt x="10095" y="644512"/>
                      <a:pt x="0" y="620139"/>
                      <a:pt x="0" y="594726"/>
                    </a:cubicBezTo>
                    <a:lnTo>
                      <a:pt x="0" y="95822"/>
                    </a:lnTo>
                    <a:cubicBezTo>
                      <a:pt x="0" y="70408"/>
                      <a:pt x="10095" y="46036"/>
                      <a:pt x="28066" y="28066"/>
                    </a:cubicBezTo>
                    <a:cubicBezTo>
                      <a:pt x="46036" y="10095"/>
                      <a:pt x="70408" y="0"/>
                      <a:pt x="95822" y="0"/>
                    </a:cubicBezTo>
                    <a:close/>
                  </a:path>
                </a:pathLst>
              </a:custGeom>
              <a:ln w="28575" cap="rnd">
                <a:gradFill>
                  <a:gsLst>
                    <a:gs pos="0">
                      <a:srgbClr val="E4CB90">
                        <a:alpha val="100000"/>
                      </a:srgbClr>
                    </a:gs>
                    <a:gs pos="100000">
                      <a:srgbClr val="FFEDB4">
                        <a:alpha val="100000"/>
                      </a:srgbClr>
                    </a:gs>
                  </a:gsLst>
                  <a:lin ang="0"/>
                </a:gradFill>
                <a:prstDash val="solid"/>
                <a:round/>
              </a:ln>
            </p:spPr>
          </p:sp>
          <p:sp>
            <p:nvSpPr>
              <p:cNvPr name="TextBox 30" id="30"/>
              <p:cNvSpPr txBox="true"/>
              <p:nvPr/>
            </p:nvSpPr>
            <p:spPr>
              <a:xfrm>
                <a:off x="0" y="-57150"/>
                <a:ext cx="1169963" cy="747698"/>
              </a:xfrm>
              <a:prstGeom prst="rect">
                <a:avLst/>
              </a:prstGeom>
            </p:spPr>
            <p:txBody>
              <a:bodyPr anchor="ctr" rtlCol="false" tIns="47122" lIns="47122" bIns="47122" rIns="47122"/>
              <a:lstStyle/>
              <a:p>
                <a:pPr algn="ctr">
                  <a:lnSpc>
                    <a:spcPts val="3640"/>
                  </a:lnSpc>
                </a:pPr>
              </a:p>
            </p:txBody>
          </p:sp>
        </p:grpSp>
        <p:sp>
          <p:nvSpPr>
            <p:cNvPr name="TextBox 31" id="31"/>
            <p:cNvSpPr txBox="true"/>
            <p:nvPr/>
          </p:nvSpPr>
          <p:spPr>
            <a:xfrm rot="0">
              <a:off x="1167403" y="6268901"/>
              <a:ext cx="2654811" cy="373831"/>
            </a:xfrm>
            <a:prstGeom prst="rect">
              <a:avLst/>
            </a:prstGeom>
          </p:spPr>
          <p:txBody>
            <a:bodyPr anchor="t" rtlCol="false" tIns="0" lIns="0" bIns="0" rIns="0">
              <a:spAutoFit/>
            </a:bodyPr>
            <a:lstStyle/>
            <a:p>
              <a:pPr algn="l">
                <a:lnSpc>
                  <a:spcPts val="2393"/>
                </a:lnSpc>
                <a:spcBef>
                  <a:spcPct val="0"/>
                </a:spcBef>
              </a:pPr>
              <a:r>
                <a:rPr lang="en-US" sz="1709">
                  <a:solidFill>
                    <a:srgbClr val="FFFFFF"/>
                  </a:solidFill>
                  <a:latin typeface="Garet"/>
                  <a:ea typeface="Garet"/>
                  <a:cs typeface="Garet"/>
                  <a:sym typeface="Garet"/>
                </a:rPr>
                <a:t>20 Impact Points</a:t>
              </a:r>
            </a:p>
          </p:txBody>
        </p:sp>
        <p:sp>
          <p:nvSpPr>
            <p:cNvPr name="TextBox 32" id="32"/>
            <p:cNvSpPr txBox="true"/>
            <p:nvPr/>
          </p:nvSpPr>
          <p:spPr>
            <a:xfrm rot="0">
              <a:off x="8536997" y="6268901"/>
              <a:ext cx="2654811" cy="373831"/>
            </a:xfrm>
            <a:prstGeom prst="rect">
              <a:avLst/>
            </a:prstGeom>
          </p:spPr>
          <p:txBody>
            <a:bodyPr anchor="t" rtlCol="false" tIns="0" lIns="0" bIns="0" rIns="0">
              <a:spAutoFit/>
            </a:bodyPr>
            <a:lstStyle/>
            <a:p>
              <a:pPr algn="l">
                <a:lnSpc>
                  <a:spcPts val="2393"/>
                </a:lnSpc>
                <a:spcBef>
                  <a:spcPct val="0"/>
                </a:spcBef>
              </a:pPr>
              <a:r>
                <a:rPr lang="en-US" sz="1709">
                  <a:solidFill>
                    <a:srgbClr val="FFFFFF"/>
                  </a:solidFill>
                  <a:latin typeface="Garet"/>
                  <a:ea typeface="Garet"/>
                  <a:cs typeface="Garet"/>
                  <a:sym typeface="Garet"/>
                </a:rPr>
                <a:t>20 Event Points</a:t>
              </a:r>
            </a:p>
          </p:txBody>
        </p:sp>
        <p:sp>
          <p:nvSpPr>
            <p:cNvPr name="TextBox 33" id="33"/>
            <p:cNvSpPr txBox="true"/>
            <p:nvPr/>
          </p:nvSpPr>
          <p:spPr>
            <a:xfrm rot="0">
              <a:off x="994555" y="7168814"/>
              <a:ext cx="6354386" cy="1900023"/>
            </a:xfrm>
            <a:prstGeom prst="rect">
              <a:avLst/>
            </a:prstGeom>
          </p:spPr>
          <p:txBody>
            <a:bodyPr anchor="t" rtlCol="false" tIns="0" lIns="0" bIns="0" rIns="0">
              <a:spAutoFit/>
            </a:bodyPr>
            <a:lstStyle/>
            <a:p>
              <a:pPr algn="just" marL="448120" indent="-224060" lvl="1">
                <a:lnSpc>
                  <a:spcPts val="2905"/>
                </a:lnSpc>
                <a:buFont typeface="Arial"/>
                <a:buChar char="•"/>
              </a:pPr>
              <a:r>
                <a:rPr lang="en-US" sz="2075">
                  <a:solidFill>
                    <a:srgbClr val="FFFFFF"/>
                  </a:solidFill>
                  <a:latin typeface="Garet"/>
                  <a:ea typeface="Garet"/>
                  <a:cs typeface="Garet"/>
                  <a:sym typeface="Garet"/>
                </a:rPr>
                <a:t>In-person attraction event    5+</a:t>
              </a:r>
            </a:p>
            <a:p>
              <a:pPr algn="just" marL="448120" indent="-224060" lvl="1">
                <a:lnSpc>
                  <a:spcPts val="2905"/>
                </a:lnSpc>
                <a:buFont typeface="Arial"/>
                <a:buChar char="•"/>
              </a:pPr>
              <a:r>
                <a:rPr lang="en-US" sz="2075">
                  <a:solidFill>
                    <a:srgbClr val="FFFFFF"/>
                  </a:solidFill>
                  <a:latin typeface="Garet"/>
                  <a:ea typeface="Garet"/>
                  <a:cs typeface="Garet"/>
                  <a:sym typeface="Garet"/>
                </a:rPr>
                <a:t>Virtual attraction event           3+</a:t>
              </a:r>
            </a:p>
            <a:p>
              <a:pPr algn="just" marL="448120" indent="-224060" lvl="1">
                <a:lnSpc>
                  <a:spcPts val="2905"/>
                </a:lnSpc>
                <a:buFont typeface="Arial"/>
                <a:buChar char="•"/>
              </a:pPr>
              <a:r>
                <a:rPr lang="en-US" sz="2075">
                  <a:solidFill>
                    <a:srgbClr val="FFFFFF"/>
                  </a:solidFill>
                  <a:latin typeface="Garet"/>
                  <a:ea typeface="Garet"/>
                  <a:cs typeface="Garet"/>
                  <a:sym typeface="Garet"/>
                </a:rPr>
                <a:t>In-person training event         5+</a:t>
              </a:r>
            </a:p>
            <a:p>
              <a:pPr algn="just" marL="448120" indent="-224060" lvl="1">
                <a:lnSpc>
                  <a:spcPts val="2905"/>
                </a:lnSpc>
                <a:spcBef>
                  <a:spcPct val="0"/>
                </a:spcBef>
                <a:buFont typeface="Arial"/>
                <a:buChar char="•"/>
              </a:pPr>
              <a:r>
                <a:rPr lang="en-US" sz="2075">
                  <a:solidFill>
                    <a:srgbClr val="FFFFFF"/>
                  </a:solidFill>
                  <a:latin typeface="Garet"/>
                  <a:ea typeface="Garet"/>
                  <a:cs typeface="Garet"/>
                  <a:sym typeface="Garet"/>
                </a:rPr>
                <a:t>Virtual training event                3+</a:t>
              </a:r>
            </a:p>
          </p:txBody>
        </p:sp>
        <p:sp>
          <p:nvSpPr>
            <p:cNvPr name="TextBox 34" id="34"/>
            <p:cNvSpPr txBox="true"/>
            <p:nvPr/>
          </p:nvSpPr>
          <p:spPr>
            <a:xfrm rot="0">
              <a:off x="8224276" y="7168814"/>
              <a:ext cx="6354386" cy="1419350"/>
            </a:xfrm>
            <a:prstGeom prst="rect">
              <a:avLst/>
            </a:prstGeom>
          </p:spPr>
          <p:txBody>
            <a:bodyPr anchor="t" rtlCol="false" tIns="0" lIns="0" bIns="0" rIns="0">
              <a:spAutoFit/>
            </a:bodyPr>
            <a:lstStyle/>
            <a:p>
              <a:pPr algn="just" marL="448120" indent="-224060" lvl="1">
                <a:lnSpc>
                  <a:spcPts val="2905"/>
                </a:lnSpc>
                <a:buFont typeface="Arial"/>
                <a:buChar char="•"/>
              </a:pPr>
              <a:r>
                <a:rPr lang="en-US" sz="2075">
                  <a:solidFill>
                    <a:srgbClr val="FFFFFF"/>
                  </a:solidFill>
                  <a:latin typeface="Garet"/>
                  <a:ea typeface="Garet"/>
                  <a:cs typeface="Garet"/>
                  <a:sym typeface="Garet"/>
                </a:rPr>
                <a:t>eXpcon                                           5+</a:t>
              </a:r>
            </a:p>
            <a:p>
              <a:pPr algn="just" marL="448120" indent="-224060" lvl="1">
                <a:lnSpc>
                  <a:spcPts val="2905"/>
                </a:lnSpc>
                <a:buFont typeface="Arial"/>
                <a:buChar char="•"/>
              </a:pPr>
              <a:r>
                <a:rPr lang="en-US" sz="2075">
                  <a:solidFill>
                    <a:srgbClr val="FFFFFF"/>
                  </a:solidFill>
                  <a:latin typeface="Garet"/>
                  <a:ea typeface="Garet"/>
                  <a:cs typeface="Garet"/>
                  <a:sym typeface="Garet"/>
                </a:rPr>
                <a:t>Reg</a:t>
              </a:r>
              <a:r>
                <a:rPr lang="en-US" sz="2075">
                  <a:solidFill>
                    <a:srgbClr val="FFFFFF"/>
                  </a:solidFill>
                  <a:latin typeface="Garet"/>
                  <a:ea typeface="Garet"/>
                  <a:cs typeface="Garet"/>
                  <a:sym typeface="Garet"/>
                </a:rPr>
                <a:t>ional Rally                               5+</a:t>
              </a:r>
            </a:p>
            <a:p>
              <a:pPr algn="just" marL="448120" indent="-224060" lvl="1">
                <a:lnSpc>
                  <a:spcPts val="2905"/>
                </a:lnSpc>
                <a:spcBef>
                  <a:spcPct val="0"/>
                </a:spcBef>
                <a:buFont typeface="Arial"/>
                <a:buChar char="•"/>
              </a:pPr>
              <a:r>
                <a:rPr lang="en-US" sz="2075">
                  <a:solidFill>
                    <a:srgbClr val="FFFFFF"/>
                  </a:solidFill>
                  <a:latin typeface="Garet"/>
                  <a:ea typeface="Garet"/>
                  <a:cs typeface="Garet"/>
                  <a:sym typeface="Garet"/>
                </a:rPr>
                <a:t>To</a:t>
              </a:r>
              <a:r>
                <a:rPr lang="en-US" sz="2075">
                  <a:solidFill>
                    <a:srgbClr val="FFFFFF"/>
                  </a:solidFill>
                  <a:latin typeface="Garet"/>
                  <a:ea typeface="Garet"/>
                  <a:cs typeface="Garet"/>
                  <a:sym typeface="Garet"/>
                </a:rPr>
                <a:t>p Agent Mastermind             5+</a:t>
              </a:r>
            </a:p>
          </p:txBody>
        </p:sp>
        <p:sp>
          <p:nvSpPr>
            <p:cNvPr name="TextBox 35" id="35"/>
            <p:cNvSpPr txBox="true"/>
            <p:nvPr/>
          </p:nvSpPr>
          <p:spPr>
            <a:xfrm rot="0">
              <a:off x="895066" y="10190303"/>
              <a:ext cx="13512533" cy="2623101"/>
            </a:xfrm>
            <a:prstGeom prst="rect">
              <a:avLst/>
            </a:prstGeom>
          </p:spPr>
          <p:txBody>
            <a:bodyPr anchor="t" rtlCol="false" tIns="0" lIns="0" bIns="0" rIns="0">
              <a:spAutoFit/>
            </a:bodyPr>
            <a:lstStyle/>
            <a:p>
              <a:pPr algn="just">
                <a:lnSpc>
                  <a:spcPts val="1977"/>
                </a:lnSpc>
              </a:pPr>
              <a:r>
                <a:rPr lang="en-US" sz="1831">
                  <a:solidFill>
                    <a:srgbClr val="FFFFFF"/>
                  </a:solidFill>
                  <a:latin typeface="Garet"/>
                  <a:ea typeface="Garet"/>
                  <a:cs typeface="Garet"/>
                  <a:sym typeface="Garet"/>
                </a:rPr>
                <a:t>*At </a:t>
              </a:r>
              <a:r>
                <a:rPr lang="en-US" sz="1831">
                  <a:solidFill>
                    <a:srgbClr val="FFFFFF"/>
                  </a:solidFill>
                  <a:latin typeface="Garet"/>
                  <a:ea typeface="Garet"/>
                  <a:cs typeface="Garet"/>
                  <a:sym typeface="Garet"/>
                </a:rPr>
                <a:t>least half of your Impact Points must come from events with/for another organization.</a:t>
              </a:r>
            </a:p>
            <a:p>
              <a:pPr algn="just">
                <a:lnSpc>
                  <a:spcPts val="1977"/>
                </a:lnSpc>
              </a:pPr>
            </a:p>
            <a:p>
              <a:pPr algn="just">
                <a:lnSpc>
                  <a:spcPts val="1977"/>
                </a:lnSpc>
              </a:pPr>
              <a:r>
                <a:rPr lang="en-US" sz="1831">
                  <a:solidFill>
                    <a:srgbClr val="FFFFFF"/>
                  </a:solidFill>
                  <a:latin typeface="Garet"/>
                  <a:ea typeface="Garet"/>
                  <a:cs typeface="Garet"/>
                  <a:sym typeface="Garet"/>
                </a:rPr>
                <a:t>Org productivity requirement must be met (% of agents in your organization completing 3+ transactions) and organization must stay above 500 agents.</a:t>
              </a:r>
            </a:p>
            <a:p>
              <a:pPr algn="just">
                <a:lnSpc>
                  <a:spcPts val="1977"/>
                </a:lnSpc>
              </a:pPr>
            </a:p>
            <a:p>
              <a:pPr algn="just">
                <a:lnSpc>
                  <a:spcPts val="1977"/>
                </a:lnSpc>
              </a:pPr>
              <a:r>
                <a:rPr lang="en-US" sz="1831">
                  <a:solidFill>
                    <a:srgbClr val="FFFFFF"/>
                  </a:solidFill>
                  <a:latin typeface="Garet"/>
                  <a:ea typeface="Garet"/>
                  <a:cs typeface="Garet"/>
                  <a:sym typeface="Garet"/>
                </a:rPr>
                <a:t>Group partners must meet with Amy Weaver/Susan McClain every quarter to review org growth, retention, and productivity.</a:t>
              </a:r>
            </a:p>
          </p:txBody>
        </p:sp>
      </p:grpSp>
      <p:sp>
        <p:nvSpPr>
          <p:cNvPr name="TextBox 36" id="36"/>
          <p:cNvSpPr txBox="true"/>
          <p:nvPr/>
        </p:nvSpPr>
        <p:spPr>
          <a:xfrm rot="0">
            <a:off x="1028700"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SuperDave</a:t>
            </a:r>
          </a:p>
        </p:txBody>
      </p:sp>
    </p:spTree>
  </p:cSld>
  <p:clrMapOvr>
    <a:masterClrMapping/>
  </p:clrMapOvr>
  <p:transition spd="fast">
    <p:fade/>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Freeform 9" id="9"/>
          <p:cNvSpPr/>
          <p:nvPr/>
        </p:nvSpPr>
        <p:spPr>
          <a:xfrm flipH="false" flipV="false" rot="3920016">
            <a:off x="2010547" y="5397082"/>
            <a:ext cx="1030785" cy="1311014"/>
          </a:xfrm>
          <a:custGeom>
            <a:avLst/>
            <a:gdLst/>
            <a:ahLst/>
            <a:cxnLst/>
            <a:rect r="r" b="b" t="t" l="l"/>
            <a:pathLst>
              <a:path h="1311014" w="1030785">
                <a:moveTo>
                  <a:pt x="0" y="0"/>
                </a:moveTo>
                <a:lnTo>
                  <a:pt x="1030785" y="0"/>
                </a:lnTo>
                <a:lnTo>
                  <a:pt x="1030785" y="1311014"/>
                </a:lnTo>
                <a:lnTo>
                  <a:pt x="0" y="1311014"/>
                </a:lnTo>
                <a:lnTo>
                  <a:pt x="0" y="0"/>
                </a:lnTo>
                <a:close/>
              </a:path>
            </a:pathLst>
          </a:custGeom>
          <a:blipFill>
            <a:blip r:embed="rId6"/>
            <a:stretch>
              <a:fillRect l="0" t="0" r="0" b="0"/>
            </a:stretch>
          </a:blipFill>
        </p:spPr>
      </p:sp>
      <p:sp>
        <p:nvSpPr>
          <p:cNvPr name="TextBox 10" id="10"/>
          <p:cNvSpPr txBox="true"/>
          <p:nvPr/>
        </p:nvSpPr>
        <p:spPr>
          <a:xfrm rot="0">
            <a:off x="1050789" y="1883041"/>
            <a:ext cx="16186422" cy="2441367"/>
          </a:xfrm>
          <a:prstGeom prst="rect">
            <a:avLst/>
          </a:prstGeom>
        </p:spPr>
        <p:txBody>
          <a:bodyPr anchor="t" rtlCol="false" tIns="0" lIns="0" bIns="0" rIns="0">
            <a:spAutoFit/>
          </a:bodyPr>
          <a:lstStyle/>
          <a:p>
            <a:pPr algn="ctr">
              <a:lnSpc>
                <a:spcPts val="9486"/>
              </a:lnSpc>
            </a:pPr>
            <a:r>
              <a:rPr lang="en-US" b="true" sz="9122" spc="-364">
                <a:gradFill>
                  <a:gsLst>
                    <a:gs pos="0">
                      <a:srgbClr val="E4CB90">
                        <a:alpha val="100000"/>
                      </a:srgbClr>
                    </a:gs>
                    <a:gs pos="100000">
                      <a:srgbClr val="FFEDB4">
                        <a:alpha val="100000"/>
                      </a:srgbClr>
                    </a:gs>
                  </a:gsLst>
                  <a:lin ang="0"/>
                </a:gradFill>
                <a:latin typeface="Garet Bold"/>
                <a:ea typeface="Garet Bold"/>
                <a:cs typeface="Garet Bold"/>
                <a:sym typeface="Garet Bold"/>
              </a:rPr>
              <a:t>Have 500 in your Orginization?Apply NOW! </a:t>
            </a:r>
          </a:p>
        </p:txBody>
      </p:sp>
      <p:sp>
        <p:nvSpPr>
          <p:cNvPr name="TextBox 11" id="11"/>
          <p:cNvSpPr txBox="true"/>
          <p:nvPr/>
        </p:nvSpPr>
        <p:spPr>
          <a:xfrm rot="0">
            <a:off x="3113902" y="4996865"/>
            <a:ext cx="11948785" cy="857046"/>
          </a:xfrm>
          <a:prstGeom prst="rect">
            <a:avLst/>
          </a:prstGeom>
        </p:spPr>
        <p:txBody>
          <a:bodyPr anchor="t" rtlCol="false" tIns="0" lIns="0" bIns="0" rIns="0">
            <a:spAutoFit/>
          </a:bodyPr>
          <a:lstStyle/>
          <a:p>
            <a:pPr algn="ctr">
              <a:lnSpc>
                <a:spcPts val="6910"/>
              </a:lnSpc>
            </a:pPr>
            <a:r>
              <a:rPr lang="en-US" sz="4936" u="sng">
                <a:solidFill>
                  <a:srgbClr val="FFFFFF"/>
                </a:solidFill>
                <a:latin typeface="Garet"/>
                <a:ea typeface="Garet"/>
                <a:cs typeface="Garet"/>
                <a:sym typeface="Garet"/>
                <a:hlinkClick r:id="rId7" tooltip="https://legacy-pinnacle.lovable.app"/>
              </a:rPr>
              <a:t>https://legacy-pinnacle.lovable.app</a:t>
            </a:r>
          </a:p>
        </p:txBody>
      </p:sp>
      <p:sp>
        <p:nvSpPr>
          <p:cNvPr name="TextBox 12" id="12"/>
          <p:cNvSpPr txBox="true"/>
          <p:nvPr/>
        </p:nvSpPr>
        <p:spPr>
          <a:xfrm rot="0">
            <a:off x="1933917" y="7400914"/>
            <a:ext cx="14420165" cy="931545"/>
          </a:xfrm>
          <a:prstGeom prst="rect">
            <a:avLst/>
          </a:prstGeom>
        </p:spPr>
        <p:txBody>
          <a:bodyPr anchor="t" rtlCol="false" tIns="0" lIns="0" bIns="0" rIns="0">
            <a:spAutoFit/>
          </a:bodyPr>
          <a:lstStyle/>
          <a:p>
            <a:pPr algn="just">
              <a:lnSpc>
                <a:spcPts val="3780"/>
              </a:lnSpc>
              <a:spcBef>
                <a:spcPct val="0"/>
              </a:spcBef>
            </a:pPr>
            <a:r>
              <a:rPr lang="en-US" sz="2700" i="true">
                <a:gradFill>
                  <a:gsLst>
                    <a:gs pos="0">
                      <a:srgbClr val="E4CB90">
                        <a:alpha val="100000"/>
                      </a:srgbClr>
                    </a:gs>
                    <a:gs pos="100000">
                      <a:srgbClr val="FFEDB4">
                        <a:alpha val="100000"/>
                      </a:srgbClr>
                    </a:gs>
                  </a:gsLst>
                  <a:lin ang="0"/>
                </a:gradFill>
                <a:latin typeface="Garet Italics"/>
                <a:ea typeface="Garet Italics"/>
                <a:cs typeface="Garet Italics"/>
                <a:sym typeface="Garet Italics"/>
              </a:rPr>
              <a:t>What happens next: Once we receive your application, Abby Nussbaum will reach out to you directly to set up your strategy and review meeting with Susan and Amy!</a:t>
            </a:r>
          </a:p>
        </p:txBody>
      </p:sp>
      <p:sp>
        <p:nvSpPr>
          <p:cNvPr name="TextBox 13" id="13"/>
          <p:cNvSpPr txBox="true"/>
          <p:nvPr/>
        </p:nvSpPr>
        <p:spPr>
          <a:xfrm rot="0">
            <a:off x="1028700"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SuperDave</a:t>
            </a:r>
          </a:p>
        </p:txBody>
      </p:sp>
    </p:spTree>
  </p:cSld>
  <p:clrMapOvr>
    <a:masterClrMapping/>
  </p:clrMapOvr>
  <p:transition spd="fast">
    <p:fade/>
  </p:transition>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Freeform 9" id="9"/>
          <p:cNvSpPr/>
          <p:nvPr/>
        </p:nvSpPr>
        <p:spPr>
          <a:xfrm flipH="false" flipV="false" rot="0">
            <a:off x="10222483" y="6567455"/>
            <a:ext cx="7036817" cy="3958210"/>
          </a:xfrm>
          <a:custGeom>
            <a:avLst/>
            <a:gdLst/>
            <a:ahLst/>
            <a:cxnLst/>
            <a:rect r="r" b="b" t="t" l="l"/>
            <a:pathLst>
              <a:path h="3958210" w="7036817">
                <a:moveTo>
                  <a:pt x="0" y="0"/>
                </a:moveTo>
                <a:lnTo>
                  <a:pt x="7036817" y="0"/>
                </a:lnTo>
                <a:lnTo>
                  <a:pt x="7036817" y="3958210"/>
                </a:lnTo>
                <a:lnTo>
                  <a:pt x="0" y="3958210"/>
                </a:lnTo>
                <a:lnTo>
                  <a:pt x="0" y="0"/>
                </a:lnTo>
                <a:close/>
              </a:path>
            </a:pathLst>
          </a:custGeom>
          <a:blipFill>
            <a:blip r:embed="rId6"/>
            <a:stretch>
              <a:fillRect l="0" t="0" r="0" b="0"/>
            </a:stretch>
          </a:blipFill>
        </p:spPr>
      </p:sp>
      <p:grpSp>
        <p:nvGrpSpPr>
          <p:cNvPr name="Group 10" id="10"/>
          <p:cNvGrpSpPr>
            <a:grpSpLocks noChangeAspect="true"/>
          </p:cNvGrpSpPr>
          <p:nvPr/>
        </p:nvGrpSpPr>
        <p:grpSpPr>
          <a:xfrm rot="0">
            <a:off x="10332554" y="5143500"/>
            <a:ext cx="6820989" cy="5476512"/>
            <a:chOff x="0" y="0"/>
            <a:chExt cx="7467600" cy="5995670"/>
          </a:xfrm>
        </p:grpSpPr>
        <p:sp>
          <p:nvSpPr>
            <p:cNvPr name="Freeform 11" id="11"/>
            <p:cNvSpPr/>
            <p:nvPr/>
          </p:nvSpPr>
          <p:spPr>
            <a:xfrm flipH="false" flipV="false" rot="0">
              <a:off x="0" y="0"/>
              <a:ext cx="7467600" cy="4513580"/>
            </a:xfrm>
            <a:custGeom>
              <a:avLst/>
              <a:gdLst/>
              <a:ahLst/>
              <a:cxnLst/>
              <a:rect r="r" b="b" t="t" l="l"/>
              <a:pathLst>
                <a:path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name="Freeform 12" id="12"/>
            <p:cNvSpPr/>
            <p:nvPr/>
          </p:nvSpPr>
          <p:spPr>
            <a:xfrm flipH="false" flipV="false" rot="0">
              <a:off x="0" y="4514850"/>
              <a:ext cx="7467600" cy="695960"/>
            </a:xfrm>
            <a:custGeom>
              <a:avLst/>
              <a:gdLst/>
              <a:ahLst/>
              <a:cxnLst/>
              <a:rect r="r" b="b" t="t" l="l"/>
              <a:pathLst>
                <a:path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name="Freeform 13" id="13"/>
            <p:cNvSpPr/>
            <p:nvPr/>
          </p:nvSpPr>
          <p:spPr>
            <a:xfrm flipH="false" flipV="false" rot="0">
              <a:off x="2434265" y="5210810"/>
              <a:ext cx="2596530" cy="786130"/>
            </a:xfrm>
            <a:custGeom>
              <a:avLst/>
              <a:gdLst/>
              <a:ahLst/>
              <a:cxnLst/>
              <a:rect r="r" b="b" t="t" l="l"/>
              <a:pathLst>
                <a:path h="786130" w="2596530">
                  <a:moveTo>
                    <a:pt x="1253815" y="0"/>
                  </a:moveTo>
                  <a:lnTo>
                    <a:pt x="448635" y="0"/>
                  </a:lnTo>
                  <a:cubicBezTo>
                    <a:pt x="448635" y="0"/>
                    <a:pt x="424505" y="370840"/>
                    <a:pt x="399105" y="525780"/>
                  </a:cubicBezTo>
                  <a:cubicBezTo>
                    <a:pt x="354655" y="791210"/>
                    <a:pt x="82875" y="706120"/>
                    <a:pt x="5405" y="762000"/>
                  </a:cubicBezTo>
                  <a:cubicBezTo>
                    <a:pt x="-4755" y="769620"/>
                    <a:pt x="325" y="786130"/>
                    <a:pt x="13025" y="786130"/>
                  </a:cubicBezTo>
                  <a:lnTo>
                    <a:pt x="2583505" y="786130"/>
                  </a:lnTo>
                  <a:cubicBezTo>
                    <a:pt x="2596205" y="786130"/>
                    <a:pt x="2601285" y="769620"/>
                    <a:pt x="2591125" y="762000"/>
                  </a:cubicBezTo>
                  <a:cubicBezTo>
                    <a:pt x="2513655" y="706120"/>
                    <a:pt x="2241875" y="791210"/>
                    <a:pt x="2197425" y="525780"/>
                  </a:cubicBezTo>
                  <a:cubicBezTo>
                    <a:pt x="2172025" y="370840"/>
                    <a:pt x="2147895" y="0"/>
                    <a:pt x="2147895" y="0"/>
                  </a:cubicBezTo>
                  <a:lnTo>
                    <a:pt x="1253815" y="0"/>
                  </a:lnTo>
                  <a:close/>
                </a:path>
              </a:pathLst>
            </a:custGeom>
            <a:solidFill>
              <a:srgbClr val="BBBBBB"/>
            </a:solidFill>
          </p:spPr>
        </p:sp>
        <p:sp>
          <p:nvSpPr>
            <p:cNvPr name="Freeform 14" id="14"/>
            <p:cNvSpPr/>
            <p:nvPr/>
          </p:nvSpPr>
          <p:spPr>
            <a:xfrm flipH="false" flipV="false" rot="0">
              <a:off x="314960" y="353060"/>
              <a:ext cx="6827520" cy="3835400"/>
            </a:xfrm>
            <a:custGeom>
              <a:avLst/>
              <a:gdLst/>
              <a:ahLst/>
              <a:cxnLst/>
              <a:rect r="r" b="b" t="t" l="l"/>
              <a:pathLst>
                <a:path h="3835400" w="6827520">
                  <a:moveTo>
                    <a:pt x="0" y="0"/>
                  </a:moveTo>
                  <a:lnTo>
                    <a:pt x="6827520" y="0"/>
                  </a:lnTo>
                  <a:lnTo>
                    <a:pt x="6827520" y="3835400"/>
                  </a:lnTo>
                  <a:lnTo>
                    <a:pt x="0" y="3835400"/>
                  </a:lnTo>
                  <a:close/>
                </a:path>
              </a:pathLst>
            </a:custGeom>
            <a:blipFill>
              <a:blip r:embed="rId7"/>
              <a:stretch>
                <a:fillRect l="-730" t="0" r="-729" b="0"/>
              </a:stretch>
            </a:blipFill>
          </p:spPr>
        </p:sp>
      </p:grpSp>
      <p:pic>
        <p:nvPicPr>
          <p:cNvPr name="Picture 15" id="15"/>
          <p:cNvPicPr>
            <a:picLocks noChangeAspect="true"/>
          </p:cNvPicPr>
          <p:nvPr/>
        </p:nvPicPr>
        <p:blipFill>
          <a:blip r:embed="rId8"/>
          <a:stretch>
            <a:fillRect/>
          </a:stretch>
        </p:blipFill>
        <p:spPr>
          <a:xfrm rot="0">
            <a:off x="3299568" y="5834449"/>
            <a:ext cx="3924318" cy="3924318"/>
          </a:xfrm>
          <a:prstGeom prst="rect">
            <a:avLst/>
          </a:prstGeom>
        </p:spPr>
      </p:pic>
      <p:sp>
        <p:nvSpPr>
          <p:cNvPr name="TextBox 16" id="16"/>
          <p:cNvSpPr txBox="true"/>
          <p:nvPr/>
        </p:nvSpPr>
        <p:spPr>
          <a:xfrm rot="0">
            <a:off x="1028700" y="1825244"/>
            <a:ext cx="4549820" cy="1342495"/>
          </a:xfrm>
          <a:prstGeom prst="rect">
            <a:avLst/>
          </a:prstGeom>
        </p:spPr>
        <p:txBody>
          <a:bodyPr anchor="t" rtlCol="false" tIns="0" lIns="0" bIns="0" rIns="0">
            <a:spAutoFit/>
          </a:bodyPr>
          <a:lstStyle/>
          <a:p>
            <a:pPr algn="l">
              <a:lnSpc>
                <a:spcPts val="11054"/>
              </a:lnSpc>
              <a:spcBef>
                <a:spcPct val="0"/>
              </a:spcBef>
            </a:pPr>
            <a:r>
              <a:rPr lang="en-US" b="true" sz="7895">
                <a:solidFill>
                  <a:srgbClr val="FFFFFF"/>
                </a:solidFill>
                <a:latin typeface="Garet Bold"/>
                <a:ea typeface="Garet Bold"/>
                <a:cs typeface="Garet Bold"/>
                <a:sym typeface="Garet Bold"/>
              </a:rPr>
              <a:t>FastCAP</a:t>
            </a:r>
          </a:p>
        </p:txBody>
      </p:sp>
      <p:sp>
        <p:nvSpPr>
          <p:cNvPr name="TextBox 17" id="17"/>
          <p:cNvSpPr txBox="true"/>
          <p:nvPr/>
        </p:nvSpPr>
        <p:spPr>
          <a:xfrm rot="0">
            <a:off x="1028700" y="3379265"/>
            <a:ext cx="16230600" cy="1047750"/>
          </a:xfrm>
          <a:prstGeom prst="rect">
            <a:avLst/>
          </a:prstGeom>
        </p:spPr>
        <p:txBody>
          <a:bodyPr anchor="t" rtlCol="false" tIns="0" lIns="0" bIns="0" rIns="0">
            <a:spAutoFit/>
          </a:bodyPr>
          <a:lstStyle/>
          <a:p>
            <a:pPr algn="just">
              <a:lnSpc>
                <a:spcPts val="4200"/>
              </a:lnSpc>
              <a:spcBef>
                <a:spcPct val="0"/>
              </a:spcBef>
            </a:pPr>
            <a:r>
              <a:rPr lang="en-US" sz="3000">
                <a:solidFill>
                  <a:srgbClr val="FFFFFF"/>
                </a:solidFill>
                <a:latin typeface="Garet"/>
                <a:ea typeface="Garet"/>
                <a:cs typeface="Garet"/>
                <a:sym typeface="Garet"/>
              </a:rPr>
              <a:t>During First Full Cohort: FastCappers who completed the minimum recommended daily “Real Talks” (customer conversations) averaged in just 6 weeks:</a:t>
            </a:r>
          </a:p>
        </p:txBody>
      </p:sp>
      <p:sp>
        <p:nvSpPr>
          <p:cNvPr name="TextBox 18" id="18"/>
          <p:cNvSpPr txBox="true"/>
          <p:nvPr/>
        </p:nvSpPr>
        <p:spPr>
          <a:xfrm rot="0">
            <a:off x="1028700" y="4847025"/>
            <a:ext cx="8466055" cy="1047750"/>
          </a:xfrm>
          <a:prstGeom prst="rect">
            <a:avLst/>
          </a:prstGeom>
        </p:spPr>
        <p:txBody>
          <a:bodyPr anchor="t" rtlCol="false" tIns="0" lIns="0" bIns="0" rIns="0">
            <a:spAutoFit/>
          </a:bodyPr>
          <a:lstStyle/>
          <a:p>
            <a:pPr algn="l">
              <a:lnSpc>
                <a:spcPts val="4200"/>
              </a:lnSpc>
            </a:pPr>
            <a:r>
              <a:rPr lang="en-US" sz="3000" b="true">
                <a:gradFill>
                  <a:gsLst>
                    <a:gs pos="0">
                      <a:srgbClr val="E4CB90">
                        <a:alpha val="100000"/>
                      </a:srgbClr>
                    </a:gs>
                    <a:gs pos="100000">
                      <a:srgbClr val="FFEDB4">
                        <a:alpha val="100000"/>
                      </a:srgbClr>
                    </a:gs>
                  </a:gsLst>
                  <a:lin ang="0"/>
                </a:gradFill>
                <a:latin typeface="Garet Bold"/>
                <a:ea typeface="Garet Bold"/>
                <a:cs typeface="Garet Bold"/>
                <a:sym typeface="Garet Bold"/>
              </a:rPr>
              <a:t> </a:t>
            </a:r>
            <a:r>
              <a:rPr lang="en-US" sz="3000" b="true">
                <a:gradFill>
                  <a:gsLst>
                    <a:gs pos="0">
                      <a:srgbClr val="E4CB90">
                        <a:alpha val="100000"/>
                      </a:srgbClr>
                    </a:gs>
                    <a:gs pos="100000">
                      <a:srgbClr val="FFEDB4">
                        <a:alpha val="100000"/>
                      </a:srgbClr>
                    </a:gs>
                  </a:gsLst>
                  <a:lin ang="0"/>
                </a:gradFill>
                <a:latin typeface="Garet Bold"/>
                <a:ea typeface="Garet Bold"/>
                <a:cs typeface="Garet Bold"/>
                <a:sym typeface="Garet Bold"/>
              </a:rPr>
              <a:t>— 6.9 appointments per person (buy &amp; list)</a:t>
            </a:r>
          </a:p>
          <a:p>
            <a:pPr algn="l">
              <a:lnSpc>
                <a:spcPts val="4200"/>
              </a:lnSpc>
              <a:spcBef>
                <a:spcPct val="0"/>
              </a:spcBef>
            </a:pPr>
            <a:r>
              <a:rPr lang="en-US" b="true" sz="3000">
                <a:gradFill>
                  <a:gsLst>
                    <a:gs pos="0">
                      <a:srgbClr val="E4CB90">
                        <a:alpha val="100000"/>
                      </a:srgbClr>
                    </a:gs>
                    <a:gs pos="100000">
                      <a:srgbClr val="FFEDB4">
                        <a:alpha val="100000"/>
                      </a:srgbClr>
                    </a:gs>
                  </a:gsLst>
                  <a:lin ang="0"/>
                </a:gradFill>
                <a:latin typeface="Garet Bold"/>
                <a:ea typeface="Garet Bold"/>
                <a:cs typeface="Garet Bold"/>
                <a:sym typeface="Garet Bold"/>
              </a:rPr>
              <a:t> — 3.8 </a:t>
            </a:r>
            <a:r>
              <a:rPr lang="en-US" b="true" sz="3000">
                <a:gradFill>
                  <a:gsLst>
                    <a:gs pos="0">
                      <a:srgbClr val="E4CB90">
                        <a:alpha val="100000"/>
                      </a:srgbClr>
                    </a:gs>
                    <a:gs pos="100000">
                      <a:srgbClr val="FFEDB4">
                        <a:alpha val="100000"/>
                      </a:srgbClr>
                    </a:gs>
                  </a:gsLst>
                  <a:lin ang="0"/>
                </a:gradFill>
                <a:latin typeface="Garet Bold"/>
                <a:ea typeface="Garet Bold"/>
                <a:cs typeface="Garet Bold"/>
                <a:sym typeface="Garet Bold"/>
              </a:rPr>
              <a:t>agreements per person (buy &amp; list)</a:t>
            </a:r>
          </a:p>
        </p:txBody>
      </p:sp>
      <p:sp>
        <p:nvSpPr>
          <p:cNvPr name="TextBox 19" id="19"/>
          <p:cNvSpPr txBox="true"/>
          <p:nvPr/>
        </p:nvSpPr>
        <p:spPr>
          <a:xfrm rot="0">
            <a:off x="3740437" y="9525235"/>
            <a:ext cx="3042580" cy="339724"/>
          </a:xfrm>
          <a:prstGeom prst="rect">
            <a:avLst/>
          </a:prstGeom>
        </p:spPr>
        <p:txBody>
          <a:bodyPr anchor="t" rtlCol="false" tIns="0" lIns="0" bIns="0" rIns="0">
            <a:spAutoFit/>
          </a:bodyPr>
          <a:lstStyle/>
          <a:p>
            <a:pPr algn="ctr">
              <a:lnSpc>
                <a:spcPts val="2800"/>
              </a:lnSpc>
              <a:spcBef>
                <a:spcPct val="0"/>
              </a:spcBef>
            </a:pPr>
            <a:r>
              <a:rPr lang="en-US" b="true" sz="2000">
                <a:solidFill>
                  <a:srgbClr val="FFFFFF"/>
                </a:solidFill>
                <a:latin typeface="Garet Bold"/>
                <a:ea typeface="Garet Bold"/>
                <a:cs typeface="Garet Bold"/>
                <a:sym typeface="Garet Bold"/>
              </a:rPr>
              <a:t>REGISTER HERE</a:t>
            </a:r>
          </a:p>
        </p:txBody>
      </p:sp>
      <p:sp>
        <p:nvSpPr>
          <p:cNvPr name="TextBox 20" id="20"/>
          <p:cNvSpPr txBox="true"/>
          <p:nvPr/>
        </p:nvSpPr>
        <p:spPr>
          <a:xfrm rot="0">
            <a:off x="10222483" y="2231867"/>
            <a:ext cx="6093916" cy="605449"/>
          </a:xfrm>
          <a:prstGeom prst="rect">
            <a:avLst/>
          </a:prstGeom>
        </p:spPr>
        <p:txBody>
          <a:bodyPr anchor="t" rtlCol="false" tIns="0" lIns="0" bIns="0" rIns="0">
            <a:spAutoFit/>
          </a:bodyPr>
          <a:lstStyle/>
          <a:p>
            <a:pPr algn="ctr">
              <a:lnSpc>
                <a:spcPts val="4953"/>
              </a:lnSpc>
              <a:spcBef>
                <a:spcPct val="0"/>
              </a:spcBef>
            </a:pPr>
            <a:r>
              <a:rPr lang="en-US" b="true" sz="3538" u="sng">
                <a:solidFill>
                  <a:srgbClr val="00214A"/>
                </a:solidFill>
                <a:latin typeface="Garet Bold"/>
                <a:ea typeface="Garet Bold"/>
                <a:cs typeface="Garet Bold"/>
                <a:sym typeface="Garet Bold"/>
                <a:hlinkClick r:id="rId9" tooltip="https://www.expuniversity.com/fastcap"/>
              </a:rPr>
              <a:t>ST</a:t>
            </a:r>
            <a:r>
              <a:rPr lang="en-US" b="true" sz="3538" u="sng">
                <a:solidFill>
                  <a:srgbClr val="00214A"/>
                </a:solidFill>
                <a:latin typeface="Garet Bold"/>
                <a:ea typeface="Garet Bold"/>
                <a:cs typeface="Garet Bold"/>
                <a:sym typeface="Garet Bold"/>
                <a:hlinkClick r:id="rId10" tooltip="https://www.expuniversity.com/fastcap"/>
              </a:rPr>
              <a:t>ARTS TODAY AT 2 PM ET!</a:t>
            </a:r>
          </a:p>
        </p:txBody>
      </p:sp>
      <p:sp>
        <p:nvSpPr>
          <p:cNvPr name="Freeform 21" id="21"/>
          <p:cNvSpPr/>
          <p:nvPr/>
        </p:nvSpPr>
        <p:spPr>
          <a:xfrm flipH="false" flipV="false" rot="-1184763">
            <a:off x="16466531" y="2300290"/>
            <a:ext cx="809556" cy="1029642"/>
          </a:xfrm>
          <a:custGeom>
            <a:avLst/>
            <a:gdLst/>
            <a:ahLst/>
            <a:cxnLst/>
            <a:rect r="r" b="b" t="t" l="l"/>
            <a:pathLst>
              <a:path h="1029642" w="809556">
                <a:moveTo>
                  <a:pt x="0" y="0"/>
                </a:moveTo>
                <a:lnTo>
                  <a:pt x="809556" y="0"/>
                </a:lnTo>
                <a:lnTo>
                  <a:pt x="809556" y="1029642"/>
                </a:lnTo>
                <a:lnTo>
                  <a:pt x="0" y="1029642"/>
                </a:lnTo>
                <a:lnTo>
                  <a:pt x="0" y="0"/>
                </a:lnTo>
                <a:close/>
              </a:path>
            </a:pathLst>
          </a:custGeom>
          <a:blipFill>
            <a:blip r:embed="rId11"/>
            <a:stretch>
              <a:fillRect l="0" t="0" r="0" b="0"/>
            </a:stretch>
          </a:blipFill>
        </p:spPr>
      </p:sp>
      <p:sp>
        <p:nvSpPr>
          <p:cNvPr name="TextBox 22" id="22"/>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Nate</a:t>
            </a:r>
          </a:p>
        </p:txBody>
      </p:sp>
    </p:spTree>
  </p:cSld>
  <p:clrMapOvr>
    <a:masterClrMapping/>
  </p:clrMapOvr>
  <p:transition spd="fast">
    <p:fade/>
  </p:transition>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2230620" y="-2147593"/>
            <a:ext cx="24572973" cy="13822297"/>
          </a:xfrm>
          <a:custGeom>
            <a:avLst/>
            <a:gdLst/>
            <a:ahLst/>
            <a:cxnLst/>
            <a:rect r="r" b="b" t="t" l="l"/>
            <a:pathLst>
              <a:path h="13822297" w="24572973">
                <a:moveTo>
                  <a:pt x="0" y="0"/>
                </a:moveTo>
                <a:lnTo>
                  <a:pt x="24572974" y="0"/>
                </a:lnTo>
                <a:lnTo>
                  <a:pt x="24572974" y="13822297"/>
                </a:lnTo>
                <a:lnTo>
                  <a:pt x="0" y="13822297"/>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TextBox 9" id="9"/>
          <p:cNvSpPr txBox="true"/>
          <p:nvPr/>
        </p:nvSpPr>
        <p:spPr>
          <a:xfrm rot="0">
            <a:off x="2332995" y="1318089"/>
            <a:ext cx="13622011" cy="1193903"/>
          </a:xfrm>
          <a:prstGeom prst="rect">
            <a:avLst/>
          </a:prstGeom>
        </p:spPr>
        <p:txBody>
          <a:bodyPr anchor="t" rtlCol="false" tIns="0" lIns="0" bIns="0" rIns="0">
            <a:spAutoFit/>
          </a:bodyPr>
          <a:lstStyle/>
          <a:p>
            <a:pPr algn="ctr">
              <a:lnSpc>
                <a:spcPts val="9794"/>
              </a:lnSpc>
              <a:spcBef>
                <a:spcPct val="0"/>
              </a:spcBef>
            </a:pPr>
            <a:r>
              <a:rPr lang="en-US" b="true" sz="6995">
                <a:solidFill>
                  <a:srgbClr val="FFFFFF"/>
                </a:solidFill>
                <a:latin typeface="Garet Bold"/>
                <a:ea typeface="Garet Bold"/>
                <a:cs typeface="Garet Bold"/>
                <a:sym typeface="Garet Bold"/>
              </a:rPr>
              <a:t>What’s new in </a:t>
            </a:r>
            <a:r>
              <a:rPr lang="en-US" b="true" sz="6995">
                <a:gradFill>
                  <a:gsLst>
                    <a:gs pos="0">
                      <a:srgbClr val="E4CB90">
                        <a:alpha val="100000"/>
                      </a:srgbClr>
                    </a:gs>
                    <a:gs pos="100000">
                      <a:srgbClr val="FFEDB4">
                        <a:alpha val="100000"/>
                      </a:srgbClr>
                    </a:gs>
                  </a:gsLst>
                  <a:lin ang="0"/>
                </a:gradFill>
                <a:latin typeface="Garet Bold"/>
                <a:ea typeface="Garet Bold"/>
                <a:cs typeface="Garet Bold"/>
                <a:sym typeface="Garet Bold"/>
              </a:rPr>
              <a:t>FastCAP</a:t>
            </a:r>
            <a:r>
              <a:rPr lang="en-US" b="true" sz="6995">
                <a:gradFill>
                  <a:gsLst>
                    <a:gs pos="0">
                      <a:srgbClr val="E4CB90">
                        <a:alpha val="100000"/>
                      </a:srgbClr>
                    </a:gs>
                    <a:gs pos="100000">
                      <a:srgbClr val="FFEDB4">
                        <a:alpha val="100000"/>
                      </a:srgbClr>
                    </a:gs>
                  </a:gsLst>
                  <a:lin ang="0"/>
                </a:gradFill>
                <a:latin typeface="Garet Bold"/>
                <a:ea typeface="Garet Bold"/>
                <a:cs typeface="Garet Bold"/>
                <a:sym typeface="Garet Bold"/>
              </a:rPr>
              <a:t>?</a:t>
            </a:r>
          </a:p>
        </p:txBody>
      </p:sp>
      <p:sp>
        <p:nvSpPr>
          <p:cNvPr name="TextBox 10" id="10"/>
          <p:cNvSpPr txBox="true"/>
          <p:nvPr/>
        </p:nvSpPr>
        <p:spPr>
          <a:xfrm rot="0">
            <a:off x="1028700" y="2656013"/>
            <a:ext cx="16230600" cy="514350"/>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Garet"/>
                <a:ea typeface="Garet"/>
                <a:cs typeface="Garet"/>
                <a:sym typeface="Garet"/>
              </a:rPr>
              <a:t>More tools. More leads. More accountability — for agents who commit.</a:t>
            </a:r>
          </a:p>
        </p:txBody>
      </p:sp>
      <p:sp>
        <p:nvSpPr>
          <p:cNvPr name="TextBox 11" id="11"/>
          <p:cNvSpPr txBox="true"/>
          <p:nvPr/>
        </p:nvSpPr>
        <p:spPr>
          <a:xfrm rot="0">
            <a:off x="3168071" y="3645073"/>
            <a:ext cx="3280328" cy="448310"/>
          </a:xfrm>
          <a:prstGeom prst="rect">
            <a:avLst/>
          </a:prstGeom>
        </p:spPr>
        <p:txBody>
          <a:bodyPr anchor="t" rtlCol="false" tIns="0" lIns="0" bIns="0" rIns="0">
            <a:spAutoFit/>
          </a:bodyPr>
          <a:lstStyle/>
          <a:p>
            <a:pPr algn="ctr">
              <a:lnSpc>
                <a:spcPts val="3640"/>
              </a:lnSpc>
              <a:spcBef>
                <a:spcPct val="0"/>
              </a:spcBef>
            </a:pPr>
            <a:r>
              <a:rPr lang="en-US" b="true" sz="2600">
                <a:gradFill>
                  <a:gsLst>
                    <a:gs pos="0">
                      <a:srgbClr val="E4CB90">
                        <a:alpha val="100000"/>
                      </a:srgbClr>
                    </a:gs>
                    <a:gs pos="100000">
                      <a:srgbClr val="FFEDB4">
                        <a:alpha val="100000"/>
                      </a:srgbClr>
                    </a:gs>
                  </a:gsLst>
                  <a:lin ang="0"/>
                </a:gradFill>
                <a:latin typeface="Garet Bold"/>
                <a:ea typeface="Garet Bold"/>
                <a:cs typeface="Garet Bold"/>
                <a:sym typeface="Garet Bold"/>
              </a:rPr>
              <a:t>U.S</a:t>
            </a:r>
            <a:r>
              <a:rPr lang="en-US" b="true" sz="2600">
                <a:gradFill>
                  <a:gsLst>
                    <a:gs pos="0">
                      <a:srgbClr val="E4CB90">
                        <a:alpha val="100000"/>
                      </a:srgbClr>
                    </a:gs>
                    <a:gs pos="100000">
                      <a:srgbClr val="FFEDB4">
                        <a:alpha val="100000"/>
                      </a:srgbClr>
                    </a:gs>
                  </a:gsLst>
                  <a:lin ang="0"/>
                </a:gradFill>
                <a:latin typeface="Garet Bold"/>
                <a:ea typeface="Garet Bold"/>
                <a:cs typeface="Garet Bold"/>
                <a:sym typeface="Garet Bold"/>
              </a:rPr>
              <a:t>. FASTCAP</a:t>
            </a:r>
            <a:r>
              <a:rPr lang="en-US" b="true" sz="2600">
                <a:gradFill>
                  <a:gsLst>
                    <a:gs pos="0">
                      <a:srgbClr val="E4CB90">
                        <a:alpha val="100000"/>
                      </a:srgbClr>
                    </a:gs>
                    <a:gs pos="100000">
                      <a:srgbClr val="FFEDB4">
                        <a:alpha val="100000"/>
                      </a:srgbClr>
                    </a:gs>
                  </a:gsLst>
                  <a:lin ang="0"/>
                </a:gradFill>
                <a:latin typeface="Garet Bold"/>
                <a:ea typeface="Garet Bold"/>
                <a:cs typeface="Garet Bold"/>
                <a:sym typeface="Garet Bold"/>
              </a:rPr>
              <a:t>PERS</a:t>
            </a:r>
          </a:p>
        </p:txBody>
      </p:sp>
      <p:sp>
        <p:nvSpPr>
          <p:cNvPr name="TextBox 12" id="12"/>
          <p:cNvSpPr txBox="true"/>
          <p:nvPr/>
        </p:nvSpPr>
        <p:spPr>
          <a:xfrm rot="0">
            <a:off x="10540255" y="3645073"/>
            <a:ext cx="4532055" cy="448310"/>
          </a:xfrm>
          <a:prstGeom prst="rect">
            <a:avLst/>
          </a:prstGeom>
        </p:spPr>
        <p:txBody>
          <a:bodyPr anchor="t" rtlCol="false" tIns="0" lIns="0" bIns="0" rIns="0">
            <a:spAutoFit/>
          </a:bodyPr>
          <a:lstStyle/>
          <a:p>
            <a:pPr algn="ctr">
              <a:lnSpc>
                <a:spcPts val="3640"/>
              </a:lnSpc>
              <a:spcBef>
                <a:spcPct val="0"/>
              </a:spcBef>
            </a:pPr>
            <a:r>
              <a:rPr lang="en-US" b="true" sz="2600">
                <a:gradFill>
                  <a:gsLst>
                    <a:gs pos="0">
                      <a:srgbClr val="E4CB90">
                        <a:alpha val="100000"/>
                      </a:srgbClr>
                    </a:gs>
                    <a:gs pos="100000">
                      <a:srgbClr val="FFEDB4">
                        <a:alpha val="100000"/>
                      </a:srgbClr>
                    </a:gs>
                  </a:gsLst>
                  <a:lin ang="0"/>
                </a:gradFill>
                <a:latin typeface="Garet Bold"/>
                <a:ea typeface="Garet Bold"/>
                <a:cs typeface="Garet Bold"/>
                <a:sym typeface="Garet Bold"/>
              </a:rPr>
              <a:t>CANADIAN</a:t>
            </a:r>
            <a:r>
              <a:rPr lang="en-US" b="true" sz="2600">
                <a:gradFill>
                  <a:gsLst>
                    <a:gs pos="0">
                      <a:srgbClr val="E4CB90">
                        <a:alpha val="100000"/>
                      </a:srgbClr>
                    </a:gs>
                    <a:gs pos="100000">
                      <a:srgbClr val="FFEDB4">
                        <a:alpha val="100000"/>
                      </a:srgbClr>
                    </a:gs>
                  </a:gsLst>
                  <a:lin ang="0"/>
                </a:gradFill>
                <a:latin typeface="Garet Bold"/>
                <a:ea typeface="Garet Bold"/>
                <a:cs typeface="Garet Bold"/>
                <a:sym typeface="Garet Bold"/>
              </a:rPr>
              <a:t> FASTCAP</a:t>
            </a:r>
            <a:r>
              <a:rPr lang="en-US" b="true" sz="2600">
                <a:gradFill>
                  <a:gsLst>
                    <a:gs pos="0">
                      <a:srgbClr val="E4CB90">
                        <a:alpha val="100000"/>
                      </a:srgbClr>
                    </a:gs>
                    <a:gs pos="100000">
                      <a:srgbClr val="FFEDB4">
                        <a:alpha val="100000"/>
                      </a:srgbClr>
                    </a:gs>
                  </a:gsLst>
                  <a:lin ang="0"/>
                </a:gradFill>
                <a:latin typeface="Garet Bold"/>
                <a:ea typeface="Garet Bold"/>
                <a:cs typeface="Garet Bold"/>
                <a:sym typeface="Garet Bold"/>
              </a:rPr>
              <a:t>PERS</a:t>
            </a:r>
          </a:p>
        </p:txBody>
      </p:sp>
      <p:sp>
        <p:nvSpPr>
          <p:cNvPr name="TextBox 13" id="13"/>
          <p:cNvSpPr txBox="true"/>
          <p:nvPr/>
        </p:nvSpPr>
        <p:spPr>
          <a:xfrm rot="0">
            <a:off x="3051171" y="4245783"/>
            <a:ext cx="7759089" cy="2389505"/>
          </a:xfrm>
          <a:prstGeom prst="rect">
            <a:avLst/>
          </a:prstGeom>
        </p:spPr>
        <p:txBody>
          <a:bodyPr anchor="t" rtlCol="false" tIns="0" lIns="0" bIns="0" rIns="0">
            <a:spAutoFit/>
          </a:bodyPr>
          <a:lstStyle/>
          <a:p>
            <a:pPr algn="l" marL="496574" indent="-248287" lvl="1">
              <a:lnSpc>
                <a:spcPts val="3220"/>
              </a:lnSpc>
              <a:buFont typeface="Arial"/>
              <a:buChar char="•"/>
            </a:pPr>
            <a:r>
              <a:rPr lang="en-US" sz="2300">
                <a:solidFill>
                  <a:srgbClr val="FFFFFF"/>
                </a:solidFill>
                <a:latin typeface="Garet"/>
                <a:ea typeface="Garet"/>
                <a:cs typeface="Garet"/>
                <a:sym typeface="Garet"/>
              </a:rPr>
              <a:t>Access to Realty.com Seller Pro Package</a:t>
            </a:r>
          </a:p>
          <a:p>
            <a:pPr algn="l" marL="496574" indent="-248287" lvl="1">
              <a:lnSpc>
                <a:spcPts val="3220"/>
              </a:lnSpc>
              <a:buFont typeface="Arial"/>
              <a:buChar char="•"/>
            </a:pPr>
            <a:r>
              <a:rPr lang="en-US" sz="2300">
                <a:solidFill>
                  <a:srgbClr val="FFFFFF"/>
                </a:solidFill>
                <a:latin typeface="Garet"/>
                <a:ea typeface="Garet"/>
                <a:cs typeface="Garet"/>
                <a:sym typeface="Garet"/>
              </a:rPr>
              <a:t>Buyer &amp; seller cultivation tools + live leads</a:t>
            </a:r>
          </a:p>
          <a:p>
            <a:pPr algn="l" marL="496574" indent="-248287" lvl="1">
              <a:lnSpc>
                <a:spcPts val="3220"/>
              </a:lnSpc>
              <a:buFont typeface="Arial"/>
              <a:buChar char="•"/>
            </a:pPr>
            <a:r>
              <a:rPr lang="en-US" sz="2300">
                <a:solidFill>
                  <a:srgbClr val="FFFFFF"/>
                </a:solidFill>
                <a:latin typeface="Garet"/>
                <a:ea typeface="Garet"/>
                <a:cs typeface="Garet"/>
                <a:sym typeface="Garet"/>
              </a:rPr>
              <a:t>Pilot results (5 weeks):</a:t>
            </a:r>
          </a:p>
          <a:p>
            <a:pPr algn="l" marL="496574" indent="-248287" lvl="1">
              <a:lnSpc>
                <a:spcPts val="3220"/>
              </a:lnSpc>
              <a:buFont typeface="Arial"/>
              <a:buChar char="•"/>
            </a:pPr>
            <a:r>
              <a:rPr lang="en-US" sz="2300">
                <a:solidFill>
                  <a:srgbClr val="FFFFFF"/>
                </a:solidFill>
                <a:latin typeface="Garet"/>
                <a:ea typeface="Garet"/>
                <a:cs typeface="Garet"/>
                <a:sym typeface="Garet"/>
              </a:rPr>
              <a:t>1,513 leads delivered to 362 FastCAPpers</a:t>
            </a:r>
          </a:p>
          <a:p>
            <a:pPr algn="l" marL="496574" indent="-248287" lvl="1">
              <a:lnSpc>
                <a:spcPts val="3220"/>
              </a:lnSpc>
              <a:buFont typeface="Arial"/>
              <a:buChar char="•"/>
            </a:pPr>
            <a:r>
              <a:rPr lang="en-US" sz="2300">
                <a:solidFill>
                  <a:srgbClr val="FFFFFF"/>
                </a:solidFill>
                <a:latin typeface="Garet"/>
                <a:ea typeface="Garet"/>
                <a:cs typeface="Garet"/>
                <a:sym typeface="Garet"/>
              </a:rPr>
              <a:t>90%+ listing leads</a:t>
            </a:r>
          </a:p>
          <a:p>
            <a:pPr algn="l" marL="496574" indent="-248287" lvl="1">
              <a:lnSpc>
                <a:spcPts val="3220"/>
              </a:lnSpc>
              <a:spcBef>
                <a:spcPct val="0"/>
              </a:spcBef>
              <a:buFont typeface="Arial"/>
              <a:buChar char="•"/>
            </a:pPr>
            <a:r>
              <a:rPr lang="en-US" sz="2300">
                <a:solidFill>
                  <a:srgbClr val="FFFFFF"/>
                </a:solidFill>
                <a:latin typeface="Garet"/>
                <a:ea typeface="Garet"/>
                <a:cs typeface="Garet"/>
                <a:sym typeface="Garet"/>
              </a:rPr>
              <a:t>No upfront fees. No referral fees</a:t>
            </a:r>
          </a:p>
        </p:txBody>
      </p:sp>
      <p:sp>
        <p:nvSpPr>
          <p:cNvPr name="TextBox 14" id="14"/>
          <p:cNvSpPr txBox="true"/>
          <p:nvPr/>
        </p:nvSpPr>
        <p:spPr>
          <a:xfrm rot="0">
            <a:off x="10528911" y="4245783"/>
            <a:ext cx="7759089" cy="1989455"/>
          </a:xfrm>
          <a:prstGeom prst="rect">
            <a:avLst/>
          </a:prstGeom>
        </p:spPr>
        <p:txBody>
          <a:bodyPr anchor="t" rtlCol="false" tIns="0" lIns="0" bIns="0" rIns="0">
            <a:spAutoFit/>
          </a:bodyPr>
          <a:lstStyle/>
          <a:p>
            <a:pPr algn="l" marL="496574" indent="-248287" lvl="1">
              <a:lnSpc>
                <a:spcPts val="3220"/>
              </a:lnSpc>
              <a:buFont typeface="Arial"/>
              <a:buChar char="•"/>
            </a:pPr>
            <a:r>
              <a:rPr lang="en-US" sz="2300">
                <a:solidFill>
                  <a:srgbClr val="FFFFFF"/>
                </a:solidFill>
                <a:latin typeface="Garet"/>
                <a:ea typeface="Garet"/>
                <a:cs typeface="Garet"/>
                <a:sym typeface="Garet"/>
              </a:rPr>
              <a:t>ZooCasa ISA-scrubbed leads</a:t>
            </a:r>
          </a:p>
          <a:p>
            <a:pPr algn="l" marL="496574" indent="-248287" lvl="1">
              <a:lnSpc>
                <a:spcPts val="3220"/>
              </a:lnSpc>
              <a:buFont typeface="Arial"/>
              <a:buChar char="•"/>
            </a:pPr>
            <a:r>
              <a:rPr lang="en-US" sz="2300">
                <a:solidFill>
                  <a:srgbClr val="FFFFFF"/>
                </a:solidFill>
                <a:latin typeface="Garet"/>
                <a:ea typeface="Garet"/>
                <a:cs typeface="Garet"/>
                <a:sym typeface="Garet"/>
              </a:rPr>
              <a:t>Hon</a:t>
            </a:r>
            <a:r>
              <a:rPr lang="en-US" sz="2300">
                <a:solidFill>
                  <a:srgbClr val="FFFFFF"/>
                </a:solidFill>
                <a:latin typeface="Garet"/>
                <a:ea typeface="Garet"/>
                <a:cs typeface="Garet"/>
                <a:sym typeface="Garet"/>
              </a:rPr>
              <a:t>estDoor seller cultivation tool</a:t>
            </a:r>
          </a:p>
          <a:p>
            <a:pPr algn="l" marL="496574" indent="-248287" lvl="1">
              <a:lnSpc>
                <a:spcPts val="3220"/>
              </a:lnSpc>
              <a:buFont typeface="Arial"/>
              <a:buChar char="•"/>
            </a:pPr>
            <a:r>
              <a:rPr lang="en-US" sz="2300">
                <a:solidFill>
                  <a:srgbClr val="FFFFFF"/>
                </a:solidFill>
                <a:latin typeface="Garet"/>
                <a:ea typeface="Garet"/>
                <a:cs typeface="Garet"/>
                <a:sym typeface="Garet"/>
              </a:rPr>
              <a:t>Referral fees apply:</a:t>
            </a:r>
          </a:p>
          <a:p>
            <a:pPr algn="l" marL="496574" indent="-248287" lvl="1">
              <a:lnSpc>
                <a:spcPts val="3220"/>
              </a:lnSpc>
              <a:buFont typeface="Arial"/>
              <a:buChar char="•"/>
            </a:pPr>
            <a:r>
              <a:rPr lang="en-US" sz="2300">
                <a:solidFill>
                  <a:srgbClr val="FFFFFF"/>
                </a:solidFill>
                <a:latin typeface="Garet"/>
                <a:ea typeface="Garet"/>
                <a:cs typeface="Garet"/>
                <a:sym typeface="Garet"/>
              </a:rPr>
              <a:t>2</a:t>
            </a:r>
            <a:r>
              <a:rPr lang="en-US" sz="2300">
                <a:solidFill>
                  <a:srgbClr val="FFFFFF"/>
                </a:solidFill>
                <a:latin typeface="Garet"/>
                <a:ea typeface="Garet"/>
                <a:cs typeface="Garet"/>
                <a:sym typeface="Garet"/>
              </a:rPr>
              <a:t>5% ZooCasa leads</a:t>
            </a:r>
          </a:p>
          <a:p>
            <a:pPr algn="l" marL="496574" indent="-248287" lvl="1">
              <a:lnSpc>
                <a:spcPts val="3220"/>
              </a:lnSpc>
              <a:spcBef>
                <a:spcPct val="0"/>
              </a:spcBef>
              <a:buFont typeface="Arial"/>
              <a:buChar char="•"/>
            </a:pPr>
            <a:r>
              <a:rPr lang="en-US" sz="2300">
                <a:solidFill>
                  <a:srgbClr val="FFFFFF"/>
                </a:solidFill>
                <a:latin typeface="Garet"/>
                <a:ea typeface="Garet"/>
                <a:cs typeface="Garet"/>
                <a:sym typeface="Garet"/>
              </a:rPr>
              <a:t>45</a:t>
            </a:r>
            <a:r>
              <a:rPr lang="en-US" sz="2300">
                <a:solidFill>
                  <a:srgbClr val="FFFFFF"/>
                </a:solidFill>
                <a:latin typeface="Garet"/>
                <a:ea typeface="Garet"/>
                <a:cs typeface="Garet"/>
                <a:sym typeface="Garet"/>
              </a:rPr>
              <a:t>% Partner leads</a:t>
            </a:r>
          </a:p>
        </p:txBody>
      </p:sp>
      <p:pic>
        <p:nvPicPr>
          <p:cNvPr name="Picture 15" id="15"/>
          <p:cNvPicPr>
            <a:picLocks noChangeAspect="true"/>
          </p:cNvPicPr>
          <p:nvPr/>
        </p:nvPicPr>
        <p:blipFill>
          <a:blip r:embed="rId6"/>
          <a:stretch>
            <a:fillRect/>
          </a:stretch>
        </p:blipFill>
        <p:spPr>
          <a:xfrm rot="0">
            <a:off x="3074718" y="6791290"/>
            <a:ext cx="2896914" cy="2896914"/>
          </a:xfrm>
          <a:prstGeom prst="rect">
            <a:avLst/>
          </a:prstGeom>
        </p:spPr>
      </p:pic>
      <p:sp>
        <p:nvSpPr>
          <p:cNvPr name="TextBox 16" id="16"/>
          <p:cNvSpPr txBox="true"/>
          <p:nvPr/>
        </p:nvSpPr>
        <p:spPr>
          <a:xfrm rot="0">
            <a:off x="3400165" y="9515362"/>
            <a:ext cx="2246019" cy="251233"/>
          </a:xfrm>
          <a:prstGeom prst="rect">
            <a:avLst/>
          </a:prstGeom>
        </p:spPr>
        <p:txBody>
          <a:bodyPr anchor="t" rtlCol="false" tIns="0" lIns="0" bIns="0" rIns="0">
            <a:spAutoFit/>
          </a:bodyPr>
          <a:lstStyle/>
          <a:p>
            <a:pPr algn="ctr">
              <a:lnSpc>
                <a:spcPts val="2066"/>
              </a:lnSpc>
              <a:spcBef>
                <a:spcPct val="0"/>
              </a:spcBef>
            </a:pPr>
            <a:r>
              <a:rPr lang="en-US" b="true" sz="1476">
                <a:solidFill>
                  <a:srgbClr val="FFFFFF"/>
                </a:solidFill>
                <a:latin typeface="Garet Bold"/>
                <a:ea typeface="Garet Bold"/>
                <a:cs typeface="Garet Bold"/>
                <a:sym typeface="Garet Bold"/>
              </a:rPr>
              <a:t>REGISTER HERE</a:t>
            </a:r>
          </a:p>
        </p:txBody>
      </p:sp>
      <p:grpSp>
        <p:nvGrpSpPr>
          <p:cNvPr name="Group 17" id="17"/>
          <p:cNvGrpSpPr/>
          <p:nvPr/>
        </p:nvGrpSpPr>
        <p:grpSpPr>
          <a:xfrm rot="0">
            <a:off x="10540255" y="6835313"/>
            <a:ext cx="5785424" cy="3254301"/>
            <a:chOff x="0" y="0"/>
            <a:chExt cx="7713899" cy="4339068"/>
          </a:xfrm>
        </p:grpSpPr>
        <p:sp>
          <p:nvSpPr>
            <p:cNvPr name="Freeform 18" id="18"/>
            <p:cNvSpPr/>
            <p:nvPr/>
          </p:nvSpPr>
          <p:spPr>
            <a:xfrm flipH="false" flipV="false" rot="0">
              <a:off x="0" y="0"/>
              <a:ext cx="7713899" cy="4339068"/>
            </a:xfrm>
            <a:custGeom>
              <a:avLst/>
              <a:gdLst/>
              <a:ahLst/>
              <a:cxnLst/>
              <a:rect r="r" b="b" t="t" l="l"/>
              <a:pathLst>
                <a:path h="4339068" w="7713899">
                  <a:moveTo>
                    <a:pt x="0" y="0"/>
                  </a:moveTo>
                  <a:lnTo>
                    <a:pt x="7713899" y="0"/>
                  </a:lnTo>
                  <a:lnTo>
                    <a:pt x="7713899" y="4339068"/>
                  </a:lnTo>
                  <a:lnTo>
                    <a:pt x="0" y="4339068"/>
                  </a:lnTo>
                  <a:lnTo>
                    <a:pt x="0" y="0"/>
                  </a:lnTo>
                  <a:close/>
                </a:path>
              </a:pathLst>
            </a:custGeom>
            <a:blipFill>
              <a:blip r:embed="rId7"/>
              <a:stretch>
                <a:fillRect l="0" t="0" r="0" b="0"/>
              </a:stretch>
            </a:blipFill>
          </p:spPr>
        </p:sp>
        <p:grpSp>
          <p:nvGrpSpPr>
            <p:cNvPr name="Group 19" id="19"/>
            <p:cNvGrpSpPr/>
            <p:nvPr/>
          </p:nvGrpSpPr>
          <p:grpSpPr>
            <a:xfrm rot="0">
              <a:off x="170512" y="0"/>
              <a:ext cx="6963942" cy="3779027"/>
              <a:chOff x="0" y="0"/>
              <a:chExt cx="1781412" cy="966694"/>
            </a:xfrm>
          </p:grpSpPr>
          <p:sp>
            <p:nvSpPr>
              <p:cNvPr name="Freeform 20" id="20"/>
              <p:cNvSpPr/>
              <p:nvPr/>
            </p:nvSpPr>
            <p:spPr>
              <a:xfrm flipH="false" flipV="false" rot="0">
                <a:off x="0" y="0"/>
                <a:ext cx="1781412" cy="966694"/>
              </a:xfrm>
              <a:custGeom>
                <a:avLst/>
                <a:gdLst/>
                <a:ahLst/>
                <a:cxnLst/>
                <a:rect r="r" b="b" t="t" l="l"/>
                <a:pathLst>
                  <a:path h="966694" w="1781412">
                    <a:moveTo>
                      <a:pt x="58375" y="0"/>
                    </a:moveTo>
                    <a:lnTo>
                      <a:pt x="1723036" y="0"/>
                    </a:lnTo>
                    <a:cubicBezTo>
                      <a:pt x="1755276" y="0"/>
                      <a:pt x="1781412" y="26135"/>
                      <a:pt x="1781412" y="58375"/>
                    </a:cubicBezTo>
                    <a:lnTo>
                      <a:pt x="1781412" y="908319"/>
                    </a:lnTo>
                    <a:cubicBezTo>
                      <a:pt x="1781412" y="940559"/>
                      <a:pt x="1755276" y="966694"/>
                      <a:pt x="1723036" y="966694"/>
                    </a:cubicBezTo>
                    <a:lnTo>
                      <a:pt x="58375" y="966694"/>
                    </a:lnTo>
                    <a:cubicBezTo>
                      <a:pt x="42893" y="966694"/>
                      <a:pt x="28045" y="960544"/>
                      <a:pt x="17098" y="949596"/>
                    </a:cubicBezTo>
                    <a:cubicBezTo>
                      <a:pt x="6150" y="938649"/>
                      <a:pt x="0" y="923801"/>
                      <a:pt x="0" y="908319"/>
                    </a:cubicBezTo>
                    <a:lnTo>
                      <a:pt x="0" y="58375"/>
                    </a:lnTo>
                    <a:cubicBezTo>
                      <a:pt x="0" y="42893"/>
                      <a:pt x="6150" y="28045"/>
                      <a:pt x="17098" y="17098"/>
                    </a:cubicBezTo>
                    <a:cubicBezTo>
                      <a:pt x="28045" y="6150"/>
                      <a:pt x="42893" y="0"/>
                      <a:pt x="58375" y="0"/>
                    </a:cubicBezTo>
                    <a:close/>
                  </a:path>
                </a:pathLst>
              </a:custGeom>
              <a:solidFill>
                <a:srgbClr val="021E3C"/>
              </a:solidFill>
            </p:spPr>
          </p:sp>
          <p:sp>
            <p:nvSpPr>
              <p:cNvPr name="TextBox 21" id="21"/>
              <p:cNvSpPr txBox="true"/>
              <p:nvPr/>
            </p:nvSpPr>
            <p:spPr>
              <a:xfrm>
                <a:off x="0" y="-38100"/>
                <a:ext cx="1781412" cy="1004794"/>
              </a:xfrm>
              <a:prstGeom prst="rect">
                <a:avLst/>
              </a:prstGeom>
            </p:spPr>
            <p:txBody>
              <a:bodyPr anchor="ctr" rtlCol="false" tIns="50800" lIns="50800" bIns="50800" rIns="50800"/>
              <a:lstStyle/>
              <a:p>
                <a:pPr algn="ctr">
                  <a:lnSpc>
                    <a:spcPts val="2660"/>
                  </a:lnSpc>
                </a:pPr>
              </a:p>
            </p:txBody>
          </p:sp>
        </p:grpSp>
      </p:grpSp>
      <p:sp>
        <p:nvSpPr>
          <p:cNvPr name="TextBox 22" id="22"/>
          <p:cNvSpPr txBox="true"/>
          <p:nvPr/>
        </p:nvSpPr>
        <p:spPr>
          <a:xfrm rot="0">
            <a:off x="11398790" y="7416338"/>
            <a:ext cx="3775410" cy="551796"/>
          </a:xfrm>
          <a:prstGeom prst="rect">
            <a:avLst/>
          </a:prstGeom>
        </p:spPr>
        <p:txBody>
          <a:bodyPr anchor="t" rtlCol="false" tIns="0" lIns="0" bIns="0" rIns="0">
            <a:spAutoFit/>
          </a:bodyPr>
          <a:lstStyle/>
          <a:p>
            <a:pPr algn="ctr">
              <a:lnSpc>
                <a:spcPts val="2150"/>
              </a:lnSpc>
            </a:pPr>
            <a:r>
              <a:rPr lang="en-US" b="true" sz="2287">
                <a:solidFill>
                  <a:srgbClr val="FFFFFF"/>
                </a:solidFill>
                <a:latin typeface="Garet Bold"/>
                <a:ea typeface="Garet Bold"/>
                <a:cs typeface="Garet Bold"/>
                <a:sym typeface="Garet Bold"/>
              </a:rPr>
              <a:t>FINISH</a:t>
            </a:r>
            <a:r>
              <a:rPr lang="en-US" b="true" sz="2287">
                <a:solidFill>
                  <a:srgbClr val="FFFFFF"/>
                </a:solidFill>
                <a:latin typeface="Garet Bold"/>
                <a:ea typeface="Garet Bold"/>
                <a:cs typeface="Garet Bold"/>
                <a:sym typeface="Garet Bold"/>
              </a:rPr>
              <a:t> F</a:t>
            </a:r>
            <a:r>
              <a:rPr lang="en-US" b="true" sz="2287">
                <a:solidFill>
                  <a:srgbClr val="FFFFFF"/>
                </a:solidFill>
                <a:latin typeface="Garet Bold"/>
                <a:ea typeface="Garet Bold"/>
                <a:cs typeface="Garet Bold"/>
                <a:sym typeface="Garet Bold"/>
              </a:rPr>
              <a:t>ASTCAP. </a:t>
            </a:r>
          </a:p>
          <a:p>
            <a:pPr algn="ctr">
              <a:lnSpc>
                <a:spcPts val="2150"/>
              </a:lnSpc>
            </a:pPr>
            <a:r>
              <a:rPr lang="en-US" b="true" sz="2287">
                <a:solidFill>
                  <a:srgbClr val="FFFFFF"/>
                </a:solidFill>
                <a:latin typeface="Garet Bold"/>
                <a:ea typeface="Garet Bold"/>
                <a:cs typeface="Garet Bold"/>
                <a:sym typeface="Garet Bold"/>
              </a:rPr>
              <a:t>KEEP THE ADVANTAGE.</a:t>
            </a:r>
          </a:p>
        </p:txBody>
      </p:sp>
      <p:sp>
        <p:nvSpPr>
          <p:cNvPr name="TextBox 23" id="23"/>
          <p:cNvSpPr txBox="true"/>
          <p:nvPr/>
        </p:nvSpPr>
        <p:spPr>
          <a:xfrm rot="0">
            <a:off x="11093812" y="8225309"/>
            <a:ext cx="4385367" cy="860448"/>
          </a:xfrm>
          <a:prstGeom prst="rect">
            <a:avLst/>
          </a:prstGeom>
        </p:spPr>
        <p:txBody>
          <a:bodyPr anchor="t" rtlCol="false" tIns="0" lIns="0" bIns="0" rIns="0">
            <a:spAutoFit/>
          </a:bodyPr>
          <a:lstStyle/>
          <a:p>
            <a:pPr algn="just">
              <a:lnSpc>
                <a:spcPts val="1719"/>
              </a:lnSpc>
            </a:pPr>
            <a:r>
              <a:rPr lang="en-US" sz="1953">
                <a:solidFill>
                  <a:srgbClr val="FFFFFF"/>
                </a:solidFill>
                <a:latin typeface="Garet"/>
                <a:ea typeface="Garet"/>
                <a:cs typeface="Garet"/>
                <a:sym typeface="Garet"/>
              </a:rPr>
              <a:t>Agents who </a:t>
            </a:r>
            <a:r>
              <a:rPr lang="en-US" b="true" sz="1953">
                <a:solidFill>
                  <a:srgbClr val="FFFFFF"/>
                </a:solidFill>
                <a:latin typeface="Garet Bold"/>
                <a:ea typeface="Garet Bold"/>
                <a:cs typeface="Garet Bold"/>
                <a:sym typeface="Garet Bold"/>
              </a:rPr>
              <a:t>complete</a:t>
            </a:r>
            <a:r>
              <a:rPr lang="en-US" sz="1953">
                <a:solidFill>
                  <a:srgbClr val="FFFFFF"/>
                </a:solidFill>
                <a:latin typeface="Garet"/>
                <a:ea typeface="Garet"/>
                <a:cs typeface="Garet"/>
                <a:sym typeface="Garet"/>
              </a:rPr>
              <a:t> FastCAP and do the work </a:t>
            </a:r>
            <a:r>
              <a:rPr lang="en-US" sz="1953" i="true">
                <a:solidFill>
                  <a:srgbClr val="FFFFFF"/>
                </a:solidFill>
                <a:latin typeface="Garet Italics"/>
                <a:ea typeface="Garet Italics"/>
                <a:cs typeface="Garet Italics"/>
                <a:sym typeface="Garet Italics"/>
              </a:rPr>
              <a:t>receive continued access</a:t>
            </a:r>
            <a:r>
              <a:rPr lang="en-US" sz="1953">
                <a:solidFill>
                  <a:srgbClr val="FFFFFF"/>
                </a:solidFill>
                <a:latin typeface="Garet"/>
                <a:ea typeface="Garet"/>
                <a:cs typeface="Garet"/>
                <a:sym typeface="Garet"/>
              </a:rPr>
              <a:t> to these tools and leads for </a:t>
            </a:r>
            <a:r>
              <a:rPr lang="en-US" b="true" sz="1953">
                <a:solidFill>
                  <a:srgbClr val="FFFFFF"/>
                </a:solidFill>
                <a:latin typeface="Garet Bold"/>
                <a:ea typeface="Garet Bold"/>
                <a:cs typeface="Garet Bold"/>
                <a:sym typeface="Garet Bold"/>
              </a:rPr>
              <a:t>up to 12 months total</a:t>
            </a:r>
            <a:r>
              <a:rPr lang="en-US" sz="1953">
                <a:solidFill>
                  <a:srgbClr val="FFFFFF"/>
                </a:solidFill>
                <a:latin typeface="Garet"/>
                <a:ea typeface="Garet"/>
                <a:cs typeface="Garet"/>
                <a:sym typeface="Garet"/>
              </a:rPr>
              <a:t>.</a:t>
            </a:r>
          </a:p>
        </p:txBody>
      </p:sp>
      <p:sp>
        <p:nvSpPr>
          <p:cNvPr name="TextBox 24" id="24"/>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Nate</a:t>
            </a:r>
          </a:p>
        </p:txBody>
      </p:sp>
    </p:spTree>
  </p:cSld>
  <p:clrMapOvr>
    <a:masterClrMapping/>
  </p:clrMapOvr>
  <p:transition spd="fast">
    <p:fade/>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grpSp>
        <p:nvGrpSpPr>
          <p:cNvPr name="Group 9" id="9"/>
          <p:cNvGrpSpPr/>
          <p:nvPr/>
        </p:nvGrpSpPr>
        <p:grpSpPr>
          <a:xfrm rot="0">
            <a:off x="5661532" y="1543310"/>
            <a:ext cx="6964937" cy="3917777"/>
            <a:chOff x="0" y="0"/>
            <a:chExt cx="9286582" cy="5223703"/>
          </a:xfrm>
        </p:grpSpPr>
        <p:sp>
          <p:nvSpPr>
            <p:cNvPr name="Freeform 10" id="10"/>
            <p:cNvSpPr/>
            <p:nvPr/>
          </p:nvSpPr>
          <p:spPr>
            <a:xfrm flipH="false" flipV="false" rot="0">
              <a:off x="0" y="0"/>
              <a:ext cx="9286582" cy="5223703"/>
            </a:xfrm>
            <a:custGeom>
              <a:avLst/>
              <a:gdLst/>
              <a:ahLst/>
              <a:cxnLst/>
              <a:rect r="r" b="b" t="t" l="l"/>
              <a:pathLst>
                <a:path h="5223703" w="9286582">
                  <a:moveTo>
                    <a:pt x="0" y="0"/>
                  </a:moveTo>
                  <a:lnTo>
                    <a:pt x="9286582" y="0"/>
                  </a:lnTo>
                  <a:lnTo>
                    <a:pt x="9286582" y="5223703"/>
                  </a:lnTo>
                  <a:lnTo>
                    <a:pt x="0" y="5223703"/>
                  </a:lnTo>
                  <a:lnTo>
                    <a:pt x="0" y="0"/>
                  </a:lnTo>
                  <a:close/>
                </a:path>
              </a:pathLst>
            </a:custGeom>
            <a:blipFill>
              <a:blip r:embed="rId6"/>
              <a:stretch>
                <a:fillRect l="0" t="0" r="0" b="0"/>
              </a:stretch>
            </a:blipFill>
          </p:spPr>
        </p:sp>
        <p:grpSp>
          <p:nvGrpSpPr>
            <p:cNvPr name="Group 11" id="11"/>
            <p:cNvGrpSpPr/>
            <p:nvPr/>
          </p:nvGrpSpPr>
          <p:grpSpPr>
            <a:xfrm rot="0">
              <a:off x="205276" y="0"/>
              <a:ext cx="8383727" cy="4549482"/>
              <a:chOff x="0" y="0"/>
              <a:chExt cx="1781412" cy="966694"/>
            </a:xfrm>
          </p:grpSpPr>
          <p:sp>
            <p:nvSpPr>
              <p:cNvPr name="Freeform 12" id="12"/>
              <p:cNvSpPr/>
              <p:nvPr/>
            </p:nvSpPr>
            <p:spPr>
              <a:xfrm flipH="false" flipV="false" rot="0">
                <a:off x="0" y="0"/>
                <a:ext cx="1781412" cy="966694"/>
              </a:xfrm>
              <a:custGeom>
                <a:avLst/>
                <a:gdLst/>
                <a:ahLst/>
                <a:cxnLst/>
                <a:rect r="r" b="b" t="t" l="l"/>
                <a:pathLst>
                  <a:path h="966694" w="1781412">
                    <a:moveTo>
                      <a:pt x="58375" y="0"/>
                    </a:moveTo>
                    <a:lnTo>
                      <a:pt x="1723036" y="0"/>
                    </a:lnTo>
                    <a:cubicBezTo>
                      <a:pt x="1755276" y="0"/>
                      <a:pt x="1781412" y="26135"/>
                      <a:pt x="1781412" y="58375"/>
                    </a:cubicBezTo>
                    <a:lnTo>
                      <a:pt x="1781412" y="908319"/>
                    </a:lnTo>
                    <a:cubicBezTo>
                      <a:pt x="1781412" y="940559"/>
                      <a:pt x="1755276" y="966694"/>
                      <a:pt x="1723036" y="966694"/>
                    </a:cubicBezTo>
                    <a:lnTo>
                      <a:pt x="58375" y="966694"/>
                    </a:lnTo>
                    <a:cubicBezTo>
                      <a:pt x="42893" y="966694"/>
                      <a:pt x="28045" y="960544"/>
                      <a:pt x="17098" y="949596"/>
                    </a:cubicBezTo>
                    <a:cubicBezTo>
                      <a:pt x="6150" y="938649"/>
                      <a:pt x="0" y="923801"/>
                      <a:pt x="0" y="908319"/>
                    </a:cubicBezTo>
                    <a:lnTo>
                      <a:pt x="0" y="58375"/>
                    </a:lnTo>
                    <a:cubicBezTo>
                      <a:pt x="0" y="42893"/>
                      <a:pt x="6150" y="28045"/>
                      <a:pt x="17098" y="17098"/>
                    </a:cubicBezTo>
                    <a:cubicBezTo>
                      <a:pt x="28045" y="6150"/>
                      <a:pt x="42893" y="0"/>
                      <a:pt x="58375" y="0"/>
                    </a:cubicBezTo>
                    <a:close/>
                  </a:path>
                </a:pathLst>
              </a:custGeom>
              <a:solidFill>
                <a:srgbClr val="021E3C"/>
              </a:solidFill>
            </p:spPr>
          </p:sp>
          <p:sp>
            <p:nvSpPr>
              <p:cNvPr name="TextBox 13" id="13"/>
              <p:cNvSpPr txBox="true"/>
              <p:nvPr/>
            </p:nvSpPr>
            <p:spPr>
              <a:xfrm>
                <a:off x="0" y="-38100"/>
                <a:ext cx="1781412" cy="1004794"/>
              </a:xfrm>
              <a:prstGeom prst="rect">
                <a:avLst/>
              </a:prstGeom>
            </p:spPr>
            <p:txBody>
              <a:bodyPr anchor="ctr" rtlCol="false" tIns="50800" lIns="50800" bIns="50800" rIns="50800"/>
              <a:lstStyle/>
              <a:p>
                <a:pPr algn="ctr">
                  <a:lnSpc>
                    <a:spcPts val="2660"/>
                  </a:lnSpc>
                </a:pPr>
              </a:p>
            </p:txBody>
          </p:sp>
        </p:grpSp>
      </p:grpSp>
      <p:sp>
        <p:nvSpPr>
          <p:cNvPr name="TextBox 14" id="14"/>
          <p:cNvSpPr txBox="true"/>
          <p:nvPr/>
        </p:nvSpPr>
        <p:spPr>
          <a:xfrm rot="0">
            <a:off x="6695102" y="2250191"/>
            <a:ext cx="4545127" cy="656896"/>
          </a:xfrm>
          <a:prstGeom prst="rect">
            <a:avLst/>
          </a:prstGeom>
        </p:spPr>
        <p:txBody>
          <a:bodyPr anchor="t" rtlCol="false" tIns="0" lIns="0" bIns="0" rIns="0">
            <a:spAutoFit/>
          </a:bodyPr>
          <a:lstStyle/>
          <a:p>
            <a:pPr algn="ctr">
              <a:lnSpc>
                <a:spcPts val="2589"/>
              </a:lnSpc>
            </a:pPr>
            <a:r>
              <a:rPr lang="en-US" b="true" sz="2754">
                <a:solidFill>
                  <a:srgbClr val="FFFFFF"/>
                </a:solidFill>
                <a:latin typeface="Garet Bold"/>
                <a:ea typeface="Garet Bold"/>
                <a:cs typeface="Garet Bold"/>
                <a:sym typeface="Garet Bold"/>
              </a:rPr>
              <a:t>FINISH</a:t>
            </a:r>
            <a:r>
              <a:rPr lang="en-US" b="true" sz="2754">
                <a:solidFill>
                  <a:srgbClr val="FFFFFF"/>
                </a:solidFill>
                <a:latin typeface="Garet Bold"/>
                <a:ea typeface="Garet Bold"/>
                <a:cs typeface="Garet Bold"/>
                <a:sym typeface="Garet Bold"/>
              </a:rPr>
              <a:t> F</a:t>
            </a:r>
            <a:r>
              <a:rPr lang="en-US" b="true" sz="2754">
                <a:solidFill>
                  <a:srgbClr val="FFFFFF"/>
                </a:solidFill>
                <a:latin typeface="Garet Bold"/>
                <a:ea typeface="Garet Bold"/>
                <a:cs typeface="Garet Bold"/>
                <a:sym typeface="Garet Bold"/>
              </a:rPr>
              <a:t>ASTCAP. </a:t>
            </a:r>
          </a:p>
          <a:p>
            <a:pPr algn="ctr">
              <a:lnSpc>
                <a:spcPts val="2589"/>
              </a:lnSpc>
            </a:pPr>
            <a:r>
              <a:rPr lang="en-US" b="true" sz="2754">
                <a:solidFill>
                  <a:srgbClr val="FFFFFF"/>
                </a:solidFill>
                <a:latin typeface="Garet Bold"/>
                <a:ea typeface="Garet Bold"/>
                <a:cs typeface="Garet Bold"/>
                <a:sym typeface="Garet Bold"/>
              </a:rPr>
              <a:t>KEEP THE ADVANTAGE.</a:t>
            </a:r>
          </a:p>
        </p:txBody>
      </p:sp>
      <p:sp>
        <p:nvSpPr>
          <p:cNvPr name="TextBox 15" id="15"/>
          <p:cNvSpPr txBox="true"/>
          <p:nvPr/>
        </p:nvSpPr>
        <p:spPr>
          <a:xfrm rot="0">
            <a:off x="6327946" y="3224092"/>
            <a:ext cx="5279440" cy="1028475"/>
          </a:xfrm>
          <a:prstGeom prst="rect">
            <a:avLst/>
          </a:prstGeom>
        </p:spPr>
        <p:txBody>
          <a:bodyPr anchor="t" rtlCol="false" tIns="0" lIns="0" bIns="0" rIns="0">
            <a:spAutoFit/>
          </a:bodyPr>
          <a:lstStyle/>
          <a:p>
            <a:pPr algn="just">
              <a:lnSpc>
                <a:spcPts val="2069"/>
              </a:lnSpc>
            </a:pPr>
            <a:r>
              <a:rPr lang="en-US" sz="2352">
                <a:solidFill>
                  <a:srgbClr val="FFFFFF"/>
                </a:solidFill>
                <a:latin typeface="Garet"/>
                <a:ea typeface="Garet"/>
                <a:cs typeface="Garet"/>
                <a:sym typeface="Garet"/>
              </a:rPr>
              <a:t>Agents who </a:t>
            </a:r>
            <a:r>
              <a:rPr lang="en-US" b="true" sz="2352">
                <a:solidFill>
                  <a:srgbClr val="FFFFFF"/>
                </a:solidFill>
                <a:latin typeface="Garet Bold"/>
                <a:ea typeface="Garet Bold"/>
                <a:cs typeface="Garet Bold"/>
                <a:sym typeface="Garet Bold"/>
              </a:rPr>
              <a:t>complete</a:t>
            </a:r>
            <a:r>
              <a:rPr lang="en-US" sz="2352">
                <a:solidFill>
                  <a:srgbClr val="FFFFFF"/>
                </a:solidFill>
                <a:latin typeface="Garet"/>
                <a:ea typeface="Garet"/>
                <a:cs typeface="Garet"/>
                <a:sym typeface="Garet"/>
              </a:rPr>
              <a:t> FastCAP and do the work </a:t>
            </a:r>
            <a:r>
              <a:rPr lang="en-US" sz="2352" i="true">
                <a:solidFill>
                  <a:srgbClr val="FFFFFF"/>
                </a:solidFill>
                <a:latin typeface="Garet Italics"/>
                <a:ea typeface="Garet Italics"/>
                <a:cs typeface="Garet Italics"/>
                <a:sym typeface="Garet Italics"/>
              </a:rPr>
              <a:t>receive continued access</a:t>
            </a:r>
            <a:r>
              <a:rPr lang="en-US" sz="2352">
                <a:solidFill>
                  <a:srgbClr val="FFFFFF"/>
                </a:solidFill>
                <a:latin typeface="Garet"/>
                <a:ea typeface="Garet"/>
                <a:cs typeface="Garet"/>
                <a:sym typeface="Garet"/>
              </a:rPr>
              <a:t> to these tools and leads for </a:t>
            </a:r>
            <a:r>
              <a:rPr lang="en-US" b="true" sz="2352">
                <a:solidFill>
                  <a:srgbClr val="FFFFFF"/>
                </a:solidFill>
                <a:latin typeface="Garet Bold"/>
                <a:ea typeface="Garet Bold"/>
                <a:cs typeface="Garet Bold"/>
                <a:sym typeface="Garet Bold"/>
              </a:rPr>
              <a:t>up to 12 months total</a:t>
            </a:r>
            <a:r>
              <a:rPr lang="en-US" sz="2352">
                <a:solidFill>
                  <a:srgbClr val="FFFFFF"/>
                </a:solidFill>
                <a:latin typeface="Garet"/>
                <a:ea typeface="Garet"/>
                <a:cs typeface="Garet"/>
                <a:sym typeface="Garet"/>
              </a:rPr>
              <a:t>.</a:t>
            </a:r>
          </a:p>
        </p:txBody>
      </p:sp>
      <p:grpSp>
        <p:nvGrpSpPr>
          <p:cNvPr name="Group 16" id="16"/>
          <p:cNvGrpSpPr>
            <a:grpSpLocks noChangeAspect="true"/>
          </p:cNvGrpSpPr>
          <p:nvPr/>
        </p:nvGrpSpPr>
        <p:grpSpPr>
          <a:xfrm rot="0">
            <a:off x="347538" y="5057204"/>
            <a:ext cx="8719219" cy="5001238"/>
            <a:chOff x="0" y="0"/>
            <a:chExt cx="7981950" cy="4578350"/>
          </a:xfrm>
        </p:grpSpPr>
        <p:sp>
          <p:nvSpPr>
            <p:cNvPr name="Freeform 17" id="17"/>
            <p:cNvSpPr/>
            <p:nvPr/>
          </p:nvSpPr>
          <p:spPr>
            <a:xfrm flipH="false" flipV="false" rot="0">
              <a:off x="765810" y="21590"/>
              <a:ext cx="6451600" cy="4326890"/>
            </a:xfrm>
            <a:custGeom>
              <a:avLst/>
              <a:gdLst/>
              <a:ahLst/>
              <a:cxnLst/>
              <a:rect r="r" b="b" t="t" l="l"/>
              <a:pathLst>
                <a:path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name="Freeform 18" id="18"/>
            <p:cNvSpPr/>
            <p:nvPr/>
          </p:nvSpPr>
          <p:spPr>
            <a:xfrm flipH="false" flipV="false" rot="0">
              <a:off x="0" y="0"/>
              <a:ext cx="7981950" cy="4542790"/>
            </a:xfrm>
            <a:custGeom>
              <a:avLst/>
              <a:gdLst/>
              <a:ahLst/>
              <a:cxnLst/>
              <a:rect r="r" b="b" t="t" l="l"/>
              <a:pathLst>
                <a:path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name="Freeform 19" id="19"/>
            <p:cNvSpPr/>
            <p:nvPr/>
          </p:nvSpPr>
          <p:spPr>
            <a:xfrm flipH="false" flipV="false" rot="0">
              <a:off x="3460750" y="4349750"/>
              <a:ext cx="1059180" cy="96520"/>
            </a:xfrm>
            <a:custGeom>
              <a:avLst/>
              <a:gdLst/>
              <a:ahLst/>
              <a:cxnLst/>
              <a:rect r="r" b="b" t="t" l="l"/>
              <a:pathLst>
                <a:path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name="Freeform 20" id="20"/>
            <p:cNvSpPr/>
            <p:nvPr/>
          </p:nvSpPr>
          <p:spPr>
            <a:xfrm flipH="false" flipV="false" rot="0">
              <a:off x="163830" y="4542790"/>
              <a:ext cx="7654290" cy="35560"/>
            </a:xfrm>
            <a:custGeom>
              <a:avLst/>
              <a:gdLst/>
              <a:ahLst/>
              <a:cxnLst/>
              <a:rect r="r" b="b" t="t" l="l"/>
              <a:pathLst>
                <a:path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name="Freeform 21" id="21"/>
            <p:cNvSpPr/>
            <p:nvPr/>
          </p:nvSpPr>
          <p:spPr>
            <a:xfrm flipH="false" flipV="false" rot="0">
              <a:off x="962660" y="276860"/>
              <a:ext cx="6055360" cy="3789680"/>
            </a:xfrm>
            <a:custGeom>
              <a:avLst/>
              <a:gdLst/>
              <a:ahLst/>
              <a:cxnLst/>
              <a:rect r="r" b="b" t="t" l="l"/>
              <a:pathLst>
                <a:path h="3789680" w="6055360">
                  <a:moveTo>
                    <a:pt x="0" y="0"/>
                  </a:moveTo>
                  <a:lnTo>
                    <a:pt x="6055360" y="0"/>
                  </a:lnTo>
                  <a:lnTo>
                    <a:pt x="6055360" y="3789680"/>
                  </a:lnTo>
                  <a:lnTo>
                    <a:pt x="0" y="3789680"/>
                  </a:lnTo>
                  <a:close/>
                </a:path>
              </a:pathLst>
            </a:custGeom>
            <a:blipFill>
              <a:blip r:embed="rId7"/>
              <a:stretch>
                <a:fillRect l="0" t="0" r="-296968" b="0"/>
              </a:stretch>
            </a:blipFill>
          </p:spPr>
        </p:sp>
      </p:grpSp>
      <p:grpSp>
        <p:nvGrpSpPr>
          <p:cNvPr name="Group 22" id="22"/>
          <p:cNvGrpSpPr>
            <a:grpSpLocks noChangeAspect="true"/>
          </p:cNvGrpSpPr>
          <p:nvPr/>
        </p:nvGrpSpPr>
        <p:grpSpPr>
          <a:xfrm rot="-622405">
            <a:off x="9440222" y="4720750"/>
            <a:ext cx="4029212" cy="5246370"/>
            <a:chOff x="0" y="0"/>
            <a:chExt cx="14630400" cy="19050000"/>
          </a:xfrm>
        </p:grpSpPr>
        <p:sp>
          <p:nvSpPr>
            <p:cNvPr name="Freeform 23" id="23"/>
            <p:cNvSpPr/>
            <p:nvPr/>
          </p:nvSpPr>
          <p:spPr>
            <a:xfrm flipH="false" flipV="false" rot="0">
              <a:off x="604520" y="545084"/>
              <a:ext cx="13421360" cy="17959831"/>
            </a:xfrm>
            <a:custGeom>
              <a:avLst/>
              <a:gdLst/>
              <a:ahLst/>
              <a:cxnLst/>
              <a:rect r="r" b="b" t="t" l="l"/>
              <a:pathLst>
                <a:path h="17959831" w="13421360">
                  <a:moveTo>
                    <a:pt x="13421360" y="17959831"/>
                  </a:moveTo>
                  <a:lnTo>
                    <a:pt x="0" y="17959831"/>
                  </a:lnTo>
                  <a:lnTo>
                    <a:pt x="0" y="0"/>
                  </a:lnTo>
                  <a:lnTo>
                    <a:pt x="13421360" y="0"/>
                  </a:lnTo>
                  <a:lnTo>
                    <a:pt x="13421360" y="17959831"/>
                  </a:lnTo>
                  <a:close/>
                </a:path>
              </a:pathLst>
            </a:custGeom>
            <a:blipFill>
              <a:blip r:embed="rId8"/>
              <a:stretch>
                <a:fillRect l="-3755" t="0" r="-27804" b="0"/>
              </a:stretch>
            </a:blipFill>
          </p:spPr>
        </p:sp>
        <p:sp>
          <p:nvSpPr>
            <p:cNvPr name="Freeform 24" id="24"/>
            <p:cNvSpPr/>
            <p:nvPr/>
          </p:nvSpPr>
          <p:spPr>
            <a:xfrm flipH="false" flipV="false" rot="0">
              <a:off x="0" y="0"/>
              <a:ext cx="14630400" cy="19050000"/>
            </a:xfrm>
            <a:custGeom>
              <a:avLst/>
              <a:gdLst/>
              <a:ahLst/>
              <a:cxnLst/>
              <a:rect r="r" b="b" t="t" l="l"/>
              <a:pathLst>
                <a:path h="19050000" w="14630400">
                  <a:moveTo>
                    <a:pt x="14630400" y="19050000"/>
                  </a:moveTo>
                  <a:lnTo>
                    <a:pt x="0" y="19050000"/>
                  </a:lnTo>
                  <a:lnTo>
                    <a:pt x="0" y="0"/>
                  </a:lnTo>
                  <a:lnTo>
                    <a:pt x="14630400" y="0"/>
                  </a:lnTo>
                  <a:lnTo>
                    <a:pt x="14630400" y="19050000"/>
                  </a:lnTo>
                  <a:close/>
                </a:path>
              </a:pathLst>
            </a:custGeom>
            <a:blipFill>
              <a:blip r:embed="rId9"/>
              <a:stretch>
                <a:fillRect l="0" t="-32" r="0" b="-32"/>
              </a:stretch>
            </a:blipFill>
          </p:spPr>
        </p:sp>
      </p:grpSp>
      <p:grpSp>
        <p:nvGrpSpPr>
          <p:cNvPr name="Group 25" id="25"/>
          <p:cNvGrpSpPr>
            <a:grpSpLocks noChangeAspect="true"/>
          </p:cNvGrpSpPr>
          <p:nvPr/>
        </p:nvGrpSpPr>
        <p:grpSpPr>
          <a:xfrm rot="0">
            <a:off x="14200175" y="4416619"/>
            <a:ext cx="2851318" cy="5641823"/>
            <a:chOff x="0" y="0"/>
            <a:chExt cx="2620010" cy="5184140"/>
          </a:xfrm>
        </p:grpSpPr>
        <p:sp>
          <p:nvSpPr>
            <p:cNvPr name="Freeform 26" id="26"/>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27" id="27"/>
            <p:cNvSpPr/>
            <p:nvPr/>
          </p:nvSpPr>
          <p:spPr>
            <a:xfrm flipH="false" flipV="false" rot="0">
              <a:off x="185420" y="156210"/>
              <a:ext cx="2250453" cy="4876800"/>
            </a:xfrm>
            <a:custGeom>
              <a:avLst/>
              <a:gdLst/>
              <a:ahLst/>
              <a:cxnLst/>
              <a:rect r="r" b="b" t="t" l="l"/>
              <a:pathLst>
                <a:path h="4876800" w="2250453">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10"/>
              <a:stretch>
                <a:fillRect l="-6449" t="0" r="-102999" b="0"/>
              </a:stretch>
            </a:blipFill>
          </p:spPr>
        </p:sp>
        <p:sp>
          <p:nvSpPr>
            <p:cNvPr name="Freeform 28" id="28"/>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29" id="29"/>
            <p:cNvSpPr/>
            <p:nvPr/>
          </p:nvSpPr>
          <p:spPr>
            <a:xfrm flipH="false" flipV="false" rot="0">
              <a:off x="1579738" y="187960"/>
              <a:ext cx="63785" cy="63501"/>
            </a:xfrm>
            <a:custGeom>
              <a:avLst/>
              <a:gdLst/>
              <a:ahLst/>
              <a:cxnLst/>
              <a:rect r="r" b="b" t="t" l="l"/>
              <a:pathLst>
                <a:path h="63501" w="63785">
                  <a:moveTo>
                    <a:pt x="31892" y="0"/>
                  </a:moveTo>
                  <a:cubicBezTo>
                    <a:pt x="20515" y="-51"/>
                    <a:pt x="9980" y="5989"/>
                    <a:pt x="4277" y="15834"/>
                  </a:cubicBezTo>
                  <a:cubicBezTo>
                    <a:pt x="-1426" y="25678"/>
                    <a:pt x="-1426" y="37822"/>
                    <a:pt x="4277" y="47666"/>
                  </a:cubicBezTo>
                  <a:cubicBezTo>
                    <a:pt x="9980" y="57511"/>
                    <a:pt x="20515" y="63551"/>
                    <a:pt x="31892" y="63500"/>
                  </a:cubicBezTo>
                  <a:cubicBezTo>
                    <a:pt x="43269" y="63551"/>
                    <a:pt x="53804" y="57511"/>
                    <a:pt x="59507" y="47666"/>
                  </a:cubicBezTo>
                  <a:cubicBezTo>
                    <a:pt x="65210" y="37822"/>
                    <a:pt x="65210" y="25678"/>
                    <a:pt x="59507" y="15834"/>
                  </a:cubicBezTo>
                  <a:cubicBezTo>
                    <a:pt x="53804" y="5989"/>
                    <a:pt x="43269" y="-51"/>
                    <a:pt x="31892" y="0"/>
                  </a:cubicBezTo>
                  <a:close/>
                </a:path>
              </a:pathLst>
            </a:custGeom>
            <a:solidFill>
              <a:srgbClr val="555555"/>
            </a:solidFill>
          </p:spPr>
        </p:sp>
        <p:sp>
          <p:nvSpPr>
            <p:cNvPr name="Freeform 30" id="30"/>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31" id="31"/>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32" id="32"/>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33" id="33"/>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34" id="34"/>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
        <p:nvSpPr>
          <p:cNvPr name="TextBox 35" id="35"/>
          <p:cNvSpPr txBox="true"/>
          <p:nvPr/>
        </p:nvSpPr>
        <p:spPr>
          <a:xfrm rot="0">
            <a:off x="16133735" y="7494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Nate</a:t>
            </a:r>
          </a:p>
        </p:txBody>
      </p:sp>
    </p:spTree>
  </p:cSld>
  <p:clrMapOvr>
    <a:masterClrMapping/>
  </p:clrMapOvr>
  <p:transition spd="fast">
    <p:fade/>
  </p:transition>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Freeform 9" id="9"/>
          <p:cNvSpPr/>
          <p:nvPr/>
        </p:nvSpPr>
        <p:spPr>
          <a:xfrm flipH="false" flipV="false" rot="0">
            <a:off x="9144260" y="2146649"/>
            <a:ext cx="3029211" cy="799261"/>
          </a:xfrm>
          <a:custGeom>
            <a:avLst/>
            <a:gdLst/>
            <a:ahLst/>
            <a:cxnLst/>
            <a:rect r="r" b="b" t="t" l="l"/>
            <a:pathLst>
              <a:path h="799261" w="3029211">
                <a:moveTo>
                  <a:pt x="0" y="0"/>
                </a:moveTo>
                <a:lnTo>
                  <a:pt x="3029210" y="0"/>
                </a:lnTo>
                <a:lnTo>
                  <a:pt x="3029210" y="799261"/>
                </a:lnTo>
                <a:lnTo>
                  <a:pt x="0" y="799261"/>
                </a:lnTo>
                <a:lnTo>
                  <a:pt x="0" y="0"/>
                </a:lnTo>
                <a:close/>
              </a:path>
            </a:pathLst>
          </a:custGeom>
          <a:blipFill>
            <a:blip r:embed="rId6"/>
            <a:stretch>
              <a:fillRect l="-21690" t="-101711" r="-22057" b="-84992"/>
            </a:stretch>
          </a:blipFill>
        </p:spPr>
      </p:sp>
      <p:sp>
        <p:nvSpPr>
          <p:cNvPr name="TextBox 10" id="10"/>
          <p:cNvSpPr txBox="true"/>
          <p:nvPr/>
        </p:nvSpPr>
        <p:spPr>
          <a:xfrm rot="0">
            <a:off x="1279105" y="1771972"/>
            <a:ext cx="7592669" cy="1386690"/>
          </a:xfrm>
          <a:prstGeom prst="rect">
            <a:avLst/>
          </a:prstGeom>
        </p:spPr>
        <p:txBody>
          <a:bodyPr anchor="t" rtlCol="false" tIns="0" lIns="0" bIns="0" rIns="0">
            <a:spAutoFit/>
          </a:bodyPr>
          <a:lstStyle/>
          <a:p>
            <a:pPr algn="l">
              <a:lnSpc>
                <a:spcPts val="11318"/>
              </a:lnSpc>
              <a:spcBef>
                <a:spcPct val="0"/>
              </a:spcBef>
            </a:pPr>
            <a:r>
              <a:rPr lang="en-US" b="true" sz="8084" i="true" spc="-121">
                <a:gradFill>
                  <a:gsLst>
                    <a:gs pos="0">
                      <a:srgbClr val="E4CB90">
                        <a:alpha val="100000"/>
                      </a:srgbClr>
                    </a:gs>
                    <a:gs pos="100000">
                      <a:srgbClr val="FFEDB4">
                        <a:alpha val="100000"/>
                      </a:srgbClr>
                    </a:gs>
                  </a:gsLst>
                  <a:lin ang="0"/>
                </a:gradFill>
                <a:latin typeface="Garet Bold Italics"/>
                <a:ea typeface="Garet Bold Italics"/>
                <a:cs typeface="Garet Bold Italics"/>
                <a:sym typeface="Garet Bold Italics"/>
              </a:rPr>
              <a:t>FASTATTRACT</a:t>
            </a:r>
          </a:p>
        </p:txBody>
      </p:sp>
      <p:sp>
        <p:nvSpPr>
          <p:cNvPr name="TextBox 11" id="11"/>
          <p:cNvSpPr txBox="true"/>
          <p:nvPr/>
        </p:nvSpPr>
        <p:spPr>
          <a:xfrm rot="0">
            <a:off x="1048018" y="3956595"/>
            <a:ext cx="8115560" cy="4105275"/>
          </a:xfrm>
          <a:prstGeom prst="rect">
            <a:avLst/>
          </a:prstGeom>
        </p:spPr>
        <p:txBody>
          <a:bodyPr anchor="t" rtlCol="false" tIns="0" lIns="0" bIns="0" rIns="0">
            <a:spAutoFit/>
          </a:bodyPr>
          <a:lstStyle/>
          <a:p>
            <a:pPr algn="just">
              <a:lnSpc>
                <a:spcPts val="3600"/>
              </a:lnSpc>
            </a:pPr>
            <a:r>
              <a:rPr lang="en-US" sz="3000" b="true">
                <a:solidFill>
                  <a:srgbClr val="FFFFFF"/>
                </a:solidFill>
                <a:latin typeface="Garet Bold"/>
                <a:ea typeface="Garet Bold"/>
                <a:cs typeface="Garet Bold"/>
                <a:sym typeface="Garet Bold"/>
              </a:rPr>
              <a:t>Agents who complete FastATTRACT will walk away with:</a:t>
            </a:r>
          </a:p>
          <a:p>
            <a:pPr algn="just">
              <a:lnSpc>
                <a:spcPts val="3600"/>
              </a:lnSpc>
            </a:pPr>
          </a:p>
          <a:p>
            <a:pPr algn="just" marL="561342" indent="-280671" lvl="1">
              <a:lnSpc>
                <a:spcPts val="3120"/>
              </a:lnSpc>
              <a:buFont typeface="Arial"/>
              <a:buChar char="•"/>
            </a:pPr>
            <a:r>
              <a:rPr lang="en-US" sz="2600">
                <a:solidFill>
                  <a:srgbClr val="FFFFFF"/>
                </a:solidFill>
                <a:latin typeface="Garet"/>
                <a:ea typeface="Garet"/>
                <a:cs typeface="Garet"/>
                <a:sym typeface="Garet"/>
              </a:rPr>
              <a:t>A daily attraction rhythm that fits their unique strengths</a:t>
            </a:r>
          </a:p>
          <a:p>
            <a:pPr algn="just" marL="561342" indent="-280671" lvl="1">
              <a:lnSpc>
                <a:spcPts val="3120"/>
              </a:lnSpc>
              <a:buFont typeface="Arial"/>
              <a:buChar char="•"/>
            </a:pPr>
            <a:r>
              <a:rPr lang="en-US" sz="2600">
                <a:solidFill>
                  <a:srgbClr val="FFFFFF"/>
                </a:solidFill>
                <a:latin typeface="Garet"/>
                <a:ea typeface="Garet"/>
                <a:cs typeface="Garet"/>
                <a:sym typeface="Garet"/>
              </a:rPr>
              <a:t>Systems and tools to track and scale their growth</a:t>
            </a:r>
          </a:p>
          <a:p>
            <a:pPr algn="just" marL="561342" indent="-280671" lvl="1">
              <a:lnSpc>
                <a:spcPts val="3120"/>
              </a:lnSpc>
              <a:buFont typeface="Arial"/>
              <a:buChar char="•"/>
            </a:pPr>
            <a:r>
              <a:rPr lang="en-US" sz="2600">
                <a:solidFill>
                  <a:srgbClr val="FFFFFF"/>
                </a:solidFill>
                <a:latin typeface="Garet"/>
                <a:ea typeface="Garet"/>
                <a:cs typeface="Garet"/>
                <a:sym typeface="Garet"/>
              </a:rPr>
              <a:t>A confident, compelling value story</a:t>
            </a:r>
          </a:p>
          <a:p>
            <a:pPr algn="just" marL="561342" indent="-280671" lvl="1">
              <a:lnSpc>
                <a:spcPts val="3120"/>
              </a:lnSpc>
              <a:buFont typeface="Arial"/>
              <a:buChar char="•"/>
            </a:pPr>
            <a:r>
              <a:rPr lang="en-US" sz="2600">
                <a:solidFill>
                  <a:srgbClr val="FFFFFF"/>
                </a:solidFill>
                <a:latin typeface="Garet"/>
                <a:ea typeface="Garet"/>
                <a:cs typeface="Garet"/>
                <a:sym typeface="Garet"/>
              </a:rPr>
              <a:t>And a growing pipeline of agents ready to partner</a:t>
            </a:r>
          </a:p>
        </p:txBody>
      </p:sp>
      <p:grpSp>
        <p:nvGrpSpPr>
          <p:cNvPr name="Group 12" id="12"/>
          <p:cNvGrpSpPr/>
          <p:nvPr/>
        </p:nvGrpSpPr>
        <p:grpSpPr>
          <a:xfrm rot="-122833">
            <a:off x="9256275" y="3475356"/>
            <a:ext cx="8939028" cy="5349469"/>
            <a:chOff x="0" y="0"/>
            <a:chExt cx="11918704" cy="7132625"/>
          </a:xfrm>
        </p:grpSpPr>
        <p:sp>
          <p:nvSpPr>
            <p:cNvPr name="Freeform 13" id="13"/>
            <p:cNvSpPr/>
            <p:nvPr/>
          </p:nvSpPr>
          <p:spPr>
            <a:xfrm flipH="false" flipV="false" rot="0">
              <a:off x="1782420" y="1430965"/>
              <a:ext cx="10136284" cy="5701660"/>
            </a:xfrm>
            <a:custGeom>
              <a:avLst/>
              <a:gdLst/>
              <a:ahLst/>
              <a:cxnLst/>
              <a:rect r="r" b="b" t="t" l="l"/>
              <a:pathLst>
                <a:path h="5701660" w="10136284">
                  <a:moveTo>
                    <a:pt x="0" y="0"/>
                  </a:moveTo>
                  <a:lnTo>
                    <a:pt x="10136284" y="0"/>
                  </a:lnTo>
                  <a:lnTo>
                    <a:pt x="10136284" y="5701660"/>
                  </a:lnTo>
                  <a:lnTo>
                    <a:pt x="0" y="5701660"/>
                  </a:lnTo>
                  <a:lnTo>
                    <a:pt x="0" y="0"/>
                  </a:lnTo>
                  <a:close/>
                </a:path>
              </a:pathLst>
            </a:custGeom>
            <a:blipFill>
              <a:blip r:embed="rId7"/>
              <a:stretch>
                <a:fillRect l="0" t="0" r="0" b="0"/>
              </a:stretch>
            </a:blipFill>
          </p:spPr>
        </p:sp>
        <p:sp>
          <p:nvSpPr>
            <p:cNvPr name="Freeform 14" id="14"/>
            <p:cNvSpPr/>
            <p:nvPr/>
          </p:nvSpPr>
          <p:spPr>
            <a:xfrm flipH="false" flipV="false" rot="0">
              <a:off x="0" y="0"/>
              <a:ext cx="11918704" cy="6943941"/>
            </a:xfrm>
            <a:custGeom>
              <a:avLst/>
              <a:gdLst/>
              <a:ahLst/>
              <a:cxnLst/>
              <a:rect r="r" b="b" t="t" l="l"/>
              <a:pathLst>
                <a:path h="6943941" w="11918704">
                  <a:moveTo>
                    <a:pt x="0" y="0"/>
                  </a:moveTo>
                  <a:lnTo>
                    <a:pt x="11918704" y="0"/>
                  </a:lnTo>
                  <a:lnTo>
                    <a:pt x="11918704" y="6943941"/>
                  </a:lnTo>
                  <a:lnTo>
                    <a:pt x="0" y="6943941"/>
                  </a:lnTo>
                  <a:lnTo>
                    <a:pt x="0" y="0"/>
                  </a:lnTo>
                  <a:close/>
                </a:path>
              </a:pathLst>
            </a:custGeom>
            <a:blipFill>
              <a:blip r:embed="rId8"/>
              <a:stretch>
                <a:fillRect l="0" t="0" r="0" b="0"/>
              </a:stretch>
            </a:blipFill>
          </p:spPr>
        </p:sp>
      </p:grpSp>
      <p:sp>
        <p:nvSpPr>
          <p:cNvPr name="TextBox 15" id="15"/>
          <p:cNvSpPr txBox="true"/>
          <p:nvPr/>
        </p:nvSpPr>
        <p:spPr>
          <a:xfrm rot="-119268">
            <a:off x="9668009" y="3358781"/>
            <a:ext cx="8115560" cy="457200"/>
          </a:xfrm>
          <a:prstGeom prst="rect">
            <a:avLst/>
          </a:prstGeom>
        </p:spPr>
        <p:txBody>
          <a:bodyPr anchor="t" rtlCol="false" tIns="0" lIns="0" bIns="0" rIns="0">
            <a:spAutoFit/>
          </a:bodyPr>
          <a:lstStyle/>
          <a:p>
            <a:pPr algn="ctr">
              <a:lnSpc>
                <a:spcPts val="3600"/>
              </a:lnSpc>
            </a:pPr>
            <a:r>
              <a:rPr lang="en-US" b="true" sz="3000">
                <a:gradFill>
                  <a:gsLst>
                    <a:gs pos="0">
                      <a:srgbClr val="E4CB90">
                        <a:alpha val="100000"/>
                      </a:srgbClr>
                    </a:gs>
                    <a:gs pos="100000">
                      <a:srgbClr val="FFEDB4">
                        <a:alpha val="100000"/>
                      </a:srgbClr>
                    </a:gs>
                  </a:gsLst>
                  <a:lin ang="0"/>
                </a:gradFill>
                <a:latin typeface="Garet Bold"/>
                <a:ea typeface="Garet Bold"/>
                <a:cs typeface="Garet Bold"/>
                <a:sym typeface="Garet Bold"/>
              </a:rPr>
              <a:t>NEXT COHORT STARTS JULY 17TH</a:t>
            </a:r>
          </a:p>
        </p:txBody>
      </p:sp>
      <p:sp>
        <p:nvSpPr>
          <p:cNvPr name="TextBox 16" id="16"/>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Nate</a:t>
            </a:r>
          </a:p>
        </p:txBody>
      </p:sp>
    </p:spTree>
  </p:cSld>
  <p:clrMapOvr>
    <a:masterClrMapping/>
  </p:clrMapOvr>
  <p:transition spd="fast">
    <p:fade/>
  </p:transition>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grpSp>
        <p:nvGrpSpPr>
          <p:cNvPr name="Group 9" id="9"/>
          <p:cNvGrpSpPr>
            <a:grpSpLocks noChangeAspect="true"/>
          </p:cNvGrpSpPr>
          <p:nvPr/>
        </p:nvGrpSpPr>
        <p:grpSpPr>
          <a:xfrm rot="0">
            <a:off x="6549095" y="4466486"/>
            <a:ext cx="10418523" cy="5975939"/>
            <a:chOff x="0" y="0"/>
            <a:chExt cx="7981950" cy="4578350"/>
          </a:xfrm>
        </p:grpSpPr>
        <p:sp>
          <p:nvSpPr>
            <p:cNvPr name="Freeform 10" id="10"/>
            <p:cNvSpPr/>
            <p:nvPr/>
          </p:nvSpPr>
          <p:spPr>
            <a:xfrm flipH="false" flipV="false" rot="0">
              <a:off x="765810" y="21590"/>
              <a:ext cx="6451600" cy="4326890"/>
            </a:xfrm>
            <a:custGeom>
              <a:avLst/>
              <a:gdLst/>
              <a:ahLst/>
              <a:cxnLst/>
              <a:rect r="r" b="b" t="t" l="l"/>
              <a:pathLst>
                <a:path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name="Freeform 11" id="11"/>
            <p:cNvSpPr/>
            <p:nvPr/>
          </p:nvSpPr>
          <p:spPr>
            <a:xfrm flipH="false" flipV="false" rot="0">
              <a:off x="0" y="0"/>
              <a:ext cx="7981950" cy="4542790"/>
            </a:xfrm>
            <a:custGeom>
              <a:avLst/>
              <a:gdLst/>
              <a:ahLst/>
              <a:cxnLst/>
              <a:rect r="r" b="b" t="t" l="l"/>
              <a:pathLst>
                <a:path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name="Freeform 12" id="12"/>
            <p:cNvSpPr/>
            <p:nvPr/>
          </p:nvSpPr>
          <p:spPr>
            <a:xfrm flipH="false" flipV="false" rot="0">
              <a:off x="3460750" y="4349750"/>
              <a:ext cx="1059180" cy="96520"/>
            </a:xfrm>
            <a:custGeom>
              <a:avLst/>
              <a:gdLst/>
              <a:ahLst/>
              <a:cxnLst/>
              <a:rect r="r" b="b" t="t" l="l"/>
              <a:pathLst>
                <a:path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name="Freeform 13" id="13"/>
            <p:cNvSpPr/>
            <p:nvPr/>
          </p:nvSpPr>
          <p:spPr>
            <a:xfrm flipH="false" flipV="false" rot="0">
              <a:off x="163830" y="4542790"/>
              <a:ext cx="7654290" cy="35560"/>
            </a:xfrm>
            <a:custGeom>
              <a:avLst/>
              <a:gdLst/>
              <a:ahLst/>
              <a:cxnLst/>
              <a:rect r="r" b="b" t="t" l="l"/>
              <a:pathLst>
                <a:path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name="Freeform 14" id="14"/>
            <p:cNvSpPr/>
            <p:nvPr/>
          </p:nvSpPr>
          <p:spPr>
            <a:xfrm flipH="false" flipV="false" rot="0">
              <a:off x="962660" y="276860"/>
              <a:ext cx="6055360" cy="3789680"/>
            </a:xfrm>
            <a:custGeom>
              <a:avLst/>
              <a:gdLst/>
              <a:ahLst/>
              <a:cxnLst/>
              <a:rect r="r" b="b" t="t" l="l"/>
              <a:pathLst>
                <a:path h="3789680" w="6055360">
                  <a:moveTo>
                    <a:pt x="0" y="0"/>
                  </a:moveTo>
                  <a:lnTo>
                    <a:pt x="6055360" y="0"/>
                  </a:lnTo>
                  <a:lnTo>
                    <a:pt x="6055360" y="3789680"/>
                  </a:lnTo>
                  <a:lnTo>
                    <a:pt x="0" y="3789680"/>
                  </a:lnTo>
                  <a:close/>
                </a:path>
              </a:pathLst>
            </a:custGeom>
            <a:blipFill>
              <a:blip r:embed="rId6"/>
              <a:stretch>
                <a:fillRect l="-4512" t="0" r="-7404" b="0"/>
              </a:stretch>
            </a:blipFill>
          </p:spPr>
        </p:sp>
      </p:grpSp>
      <p:sp>
        <p:nvSpPr>
          <p:cNvPr name="TextBox 15" id="15"/>
          <p:cNvSpPr txBox="true"/>
          <p:nvPr/>
        </p:nvSpPr>
        <p:spPr>
          <a:xfrm rot="0">
            <a:off x="1028700" y="1647513"/>
            <a:ext cx="13097084" cy="1193903"/>
          </a:xfrm>
          <a:prstGeom prst="rect">
            <a:avLst/>
          </a:prstGeom>
        </p:spPr>
        <p:txBody>
          <a:bodyPr anchor="t" rtlCol="false" tIns="0" lIns="0" bIns="0" rIns="0">
            <a:spAutoFit/>
          </a:bodyPr>
          <a:lstStyle/>
          <a:p>
            <a:pPr algn="l">
              <a:lnSpc>
                <a:spcPts val="9794"/>
              </a:lnSpc>
              <a:spcBef>
                <a:spcPct val="0"/>
              </a:spcBef>
            </a:pPr>
            <a:r>
              <a:rPr lang="en-US" b="true" sz="6995">
                <a:solidFill>
                  <a:srgbClr val="FFFFFF"/>
                </a:solidFill>
                <a:latin typeface="Garet Bold"/>
                <a:ea typeface="Garet Bold"/>
                <a:cs typeface="Garet Bold"/>
                <a:sym typeface="Garet Bold"/>
              </a:rPr>
              <a:t>TEAM LEADER </a:t>
            </a:r>
            <a:r>
              <a:rPr lang="en-US" b="true" sz="6995">
                <a:gradFill>
                  <a:gsLst>
                    <a:gs pos="0">
                      <a:srgbClr val="E4CB90">
                        <a:alpha val="100000"/>
                      </a:srgbClr>
                    </a:gs>
                    <a:gs pos="100000">
                      <a:srgbClr val="FFEDB4">
                        <a:alpha val="100000"/>
                      </a:srgbClr>
                    </a:gs>
                  </a:gsLst>
                  <a:lin ang="0"/>
                </a:gradFill>
                <a:latin typeface="Garet Bold"/>
                <a:ea typeface="Garet Bold"/>
                <a:cs typeface="Garet Bold"/>
                <a:sym typeface="Garet Bold"/>
              </a:rPr>
              <a:t>ACADEMY</a:t>
            </a:r>
          </a:p>
        </p:txBody>
      </p:sp>
      <p:sp>
        <p:nvSpPr>
          <p:cNvPr name="TextBox 16" id="16"/>
          <p:cNvSpPr txBox="true"/>
          <p:nvPr/>
        </p:nvSpPr>
        <p:spPr>
          <a:xfrm rot="0">
            <a:off x="1205523" y="2784267"/>
            <a:ext cx="16230600" cy="514350"/>
          </a:xfrm>
          <a:prstGeom prst="rect">
            <a:avLst/>
          </a:prstGeom>
        </p:spPr>
        <p:txBody>
          <a:bodyPr anchor="t" rtlCol="false" tIns="0" lIns="0" bIns="0" rIns="0">
            <a:spAutoFit/>
          </a:bodyPr>
          <a:lstStyle/>
          <a:p>
            <a:pPr algn="just">
              <a:lnSpc>
                <a:spcPts val="4200"/>
              </a:lnSpc>
              <a:spcBef>
                <a:spcPct val="0"/>
              </a:spcBef>
            </a:pPr>
            <a:r>
              <a:rPr lang="en-US" sz="3000">
                <a:solidFill>
                  <a:srgbClr val="FFFFFF"/>
                </a:solidFill>
                <a:latin typeface="Garet"/>
                <a:ea typeface="Garet"/>
                <a:cs typeface="Garet"/>
                <a:sym typeface="Garet"/>
              </a:rPr>
              <a:t>Build a scalable, profitable, agent-centric organization.</a:t>
            </a:r>
          </a:p>
        </p:txBody>
      </p:sp>
      <p:sp>
        <p:nvSpPr>
          <p:cNvPr name="TextBox 17" id="17"/>
          <p:cNvSpPr txBox="true"/>
          <p:nvPr/>
        </p:nvSpPr>
        <p:spPr>
          <a:xfrm rot="0">
            <a:off x="1205523" y="3464098"/>
            <a:ext cx="5913386" cy="692149"/>
          </a:xfrm>
          <a:prstGeom prst="rect">
            <a:avLst/>
          </a:prstGeom>
        </p:spPr>
        <p:txBody>
          <a:bodyPr anchor="t" rtlCol="false" tIns="0" lIns="0" bIns="0" rIns="0">
            <a:spAutoFit/>
          </a:bodyPr>
          <a:lstStyle/>
          <a:p>
            <a:pPr algn="l">
              <a:lnSpc>
                <a:spcPts val="2800"/>
              </a:lnSpc>
            </a:pPr>
            <a:r>
              <a:rPr lang="en-US" sz="2000" b="true">
                <a:gradFill>
                  <a:gsLst>
                    <a:gs pos="0">
                      <a:srgbClr val="E4CB90">
                        <a:alpha val="100000"/>
                      </a:srgbClr>
                    </a:gs>
                    <a:gs pos="100000">
                      <a:srgbClr val="FFEDB4">
                        <a:alpha val="100000"/>
                      </a:srgbClr>
                    </a:gs>
                  </a:gsLst>
                  <a:lin ang="0"/>
                </a:gradFill>
                <a:latin typeface="Garet Bold"/>
                <a:ea typeface="Garet Bold"/>
                <a:cs typeface="Garet Bold"/>
                <a:sym typeface="Garet Bold"/>
              </a:rPr>
              <a:t>Early Bird Tuition: $2,000 </a:t>
            </a:r>
            <a:r>
              <a:rPr lang="en-US" b="true" sz="2000">
                <a:gradFill>
                  <a:gsLst>
                    <a:gs pos="0">
                      <a:srgbClr val="E4CB90">
                        <a:alpha val="100000"/>
                      </a:srgbClr>
                    </a:gs>
                    <a:gs pos="100000">
                      <a:srgbClr val="FFEDB4">
                        <a:alpha val="100000"/>
                      </a:srgbClr>
                    </a:gs>
                  </a:gsLst>
                  <a:lin ang="0"/>
                </a:gradFill>
                <a:latin typeface="Garet Bold"/>
                <a:ea typeface="Garet Bold"/>
                <a:cs typeface="Garet Bold"/>
                <a:sym typeface="Garet Bold"/>
              </a:rPr>
              <a:t>USD</a:t>
            </a:r>
          </a:p>
          <a:p>
            <a:pPr algn="l">
              <a:lnSpc>
                <a:spcPts val="2800"/>
              </a:lnSpc>
              <a:spcBef>
                <a:spcPct val="0"/>
              </a:spcBef>
            </a:pPr>
            <a:r>
              <a:rPr lang="en-US" b="true" sz="2000">
                <a:gradFill>
                  <a:gsLst>
                    <a:gs pos="0">
                      <a:srgbClr val="E4CB90">
                        <a:alpha val="100000"/>
                      </a:srgbClr>
                    </a:gs>
                    <a:gs pos="100000">
                      <a:srgbClr val="FFEDB4">
                        <a:alpha val="100000"/>
                      </a:srgbClr>
                    </a:gs>
                  </a:gsLst>
                  <a:lin ang="0"/>
                </a:gradFill>
                <a:latin typeface="Garet Bold"/>
                <a:ea typeface="Garet Bold"/>
                <a:cs typeface="Garet Bold"/>
                <a:sym typeface="Garet Bold"/>
              </a:rPr>
              <a:t>(REGULAR PRIC</a:t>
            </a:r>
            <a:r>
              <a:rPr lang="en-US" b="true" sz="2000">
                <a:gradFill>
                  <a:gsLst>
                    <a:gs pos="0">
                      <a:srgbClr val="E4CB90">
                        <a:alpha val="100000"/>
                      </a:srgbClr>
                    </a:gs>
                    <a:gs pos="100000">
                      <a:srgbClr val="FFEDB4">
                        <a:alpha val="100000"/>
                      </a:srgbClr>
                    </a:gs>
                  </a:gsLst>
                  <a:lin ang="0"/>
                </a:gradFill>
                <a:latin typeface="Garet Bold"/>
                <a:ea typeface="Garet Bold"/>
                <a:cs typeface="Garet Bold"/>
                <a:sym typeface="Garet Bold"/>
              </a:rPr>
              <a:t>E: $2,500 USD)</a:t>
            </a:r>
          </a:p>
        </p:txBody>
      </p:sp>
      <p:sp>
        <p:nvSpPr>
          <p:cNvPr name="TextBox 18" id="18"/>
          <p:cNvSpPr txBox="true"/>
          <p:nvPr/>
        </p:nvSpPr>
        <p:spPr>
          <a:xfrm rot="0">
            <a:off x="7207719" y="3705375"/>
            <a:ext cx="9101276" cy="495665"/>
          </a:xfrm>
          <a:prstGeom prst="rect">
            <a:avLst/>
          </a:prstGeom>
        </p:spPr>
        <p:txBody>
          <a:bodyPr anchor="t" rtlCol="false" tIns="0" lIns="0" bIns="0" rIns="0">
            <a:spAutoFit/>
          </a:bodyPr>
          <a:lstStyle/>
          <a:p>
            <a:pPr algn="ctr">
              <a:lnSpc>
                <a:spcPts val="4007"/>
              </a:lnSpc>
              <a:spcBef>
                <a:spcPct val="0"/>
              </a:spcBef>
            </a:pPr>
            <a:r>
              <a:rPr lang="en-US" b="true" sz="2862">
                <a:gradFill>
                  <a:gsLst>
                    <a:gs pos="0">
                      <a:srgbClr val="E4CB90">
                        <a:alpha val="100000"/>
                      </a:srgbClr>
                    </a:gs>
                    <a:gs pos="100000">
                      <a:srgbClr val="FFEDB4">
                        <a:alpha val="100000"/>
                      </a:srgbClr>
                    </a:gs>
                  </a:gsLst>
                  <a:lin ang="0"/>
                </a:gradFill>
                <a:latin typeface="Garet Bold"/>
                <a:ea typeface="Garet Bold"/>
                <a:cs typeface="Garet Bold"/>
                <a:sym typeface="Garet Bold"/>
              </a:rPr>
              <a:t>September 3–15, 2026 </a:t>
            </a:r>
            <a:r>
              <a:rPr lang="en-US" b="true" sz="2862">
                <a:gradFill>
                  <a:gsLst>
                    <a:gs pos="0">
                      <a:srgbClr val="E4CB90">
                        <a:alpha val="100000"/>
                      </a:srgbClr>
                    </a:gs>
                    <a:gs pos="100000">
                      <a:srgbClr val="FFEDB4">
                        <a:alpha val="100000"/>
                      </a:srgbClr>
                    </a:gs>
                  </a:gsLst>
                  <a:lin ang="0"/>
                </a:gradFill>
                <a:latin typeface="Garet Bold"/>
                <a:ea typeface="Garet Bold"/>
                <a:cs typeface="Garet Bold"/>
                <a:sym typeface="Garet Bold"/>
              </a:rPr>
              <a:t> LIVE ZOOM TRAINING</a:t>
            </a:r>
          </a:p>
        </p:txBody>
      </p:sp>
      <p:pic>
        <p:nvPicPr>
          <p:cNvPr name="Picture 19" id="19"/>
          <p:cNvPicPr>
            <a:picLocks noChangeAspect="true"/>
          </p:cNvPicPr>
          <p:nvPr/>
        </p:nvPicPr>
        <p:blipFill>
          <a:blip r:embed="rId7"/>
          <a:stretch>
            <a:fillRect/>
          </a:stretch>
        </p:blipFill>
        <p:spPr>
          <a:xfrm rot="0">
            <a:off x="971908" y="4750753"/>
            <a:ext cx="4712970" cy="4712970"/>
          </a:xfrm>
          <a:prstGeom prst="rect">
            <a:avLst/>
          </a:prstGeom>
        </p:spPr>
      </p:pic>
      <p:sp>
        <p:nvSpPr>
          <p:cNvPr name="TextBox 20" id="20"/>
          <p:cNvSpPr txBox="true"/>
          <p:nvPr/>
        </p:nvSpPr>
        <p:spPr>
          <a:xfrm rot="0">
            <a:off x="1344402" y="9213850"/>
            <a:ext cx="3967982" cy="450514"/>
          </a:xfrm>
          <a:prstGeom prst="rect">
            <a:avLst/>
          </a:prstGeom>
        </p:spPr>
        <p:txBody>
          <a:bodyPr anchor="t" rtlCol="false" tIns="0" lIns="0" bIns="0" rIns="0">
            <a:spAutoFit/>
          </a:bodyPr>
          <a:lstStyle/>
          <a:p>
            <a:pPr algn="ctr">
              <a:lnSpc>
                <a:spcPts val="3651"/>
              </a:lnSpc>
              <a:spcBef>
                <a:spcPct val="0"/>
              </a:spcBef>
            </a:pPr>
            <a:r>
              <a:rPr lang="en-US" b="true" sz="2608">
                <a:solidFill>
                  <a:srgbClr val="FFFFFF"/>
                </a:solidFill>
                <a:latin typeface="Garet Bold"/>
                <a:ea typeface="Garet Bold"/>
                <a:cs typeface="Garet Bold"/>
                <a:sym typeface="Garet Bold"/>
              </a:rPr>
              <a:t>ENROLL HERE</a:t>
            </a:r>
          </a:p>
        </p:txBody>
      </p:sp>
    </p:spTree>
  </p:cSld>
  <p:clrMapOvr>
    <a:masterClrMapping/>
  </p:clrMapOvr>
  <p:transition spd="fast">
    <p:fade/>
  </p:transition>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grpSp>
        <p:nvGrpSpPr>
          <p:cNvPr name="Group 9" id="9"/>
          <p:cNvGrpSpPr/>
          <p:nvPr/>
        </p:nvGrpSpPr>
        <p:grpSpPr>
          <a:xfrm rot="0">
            <a:off x="10077149" y="7567335"/>
            <a:ext cx="6862530" cy="1556321"/>
            <a:chOff x="0" y="0"/>
            <a:chExt cx="9150040" cy="2075095"/>
          </a:xfrm>
        </p:grpSpPr>
        <p:grpSp>
          <p:nvGrpSpPr>
            <p:cNvPr name="Group 10" id="10"/>
            <p:cNvGrpSpPr/>
            <p:nvPr/>
          </p:nvGrpSpPr>
          <p:grpSpPr>
            <a:xfrm rot="0">
              <a:off x="0" y="0"/>
              <a:ext cx="9150040" cy="2075095"/>
              <a:chOff x="0" y="0"/>
              <a:chExt cx="1598188" cy="362446"/>
            </a:xfrm>
          </p:grpSpPr>
          <p:sp>
            <p:nvSpPr>
              <p:cNvPr name="Freeform 11" id="11"/>
              <p:cNvSpPr/>
              <p:nvPr/>
            </p:nvSpPr>
            <p:spPr>
              <a:xfrm flipH="false" flipV="false" rot="0">
                <a:off x="0" y="0"/>
                <a:ext cx="1598188" cy="362446"/>
              </a:xfrm>
              <a:custGeom>
                <a:avLst/>
                <a:gdLst/>
                <a:ahLst/>
                <a:cxnLst/>
                <a:rect r="r" b="b" t="t" l="l"/>
                <a:pathLst>
                  <a:path h="362446" w="1598188">
                    <a:moveTo>
                      <a:pt x="65068" y="0"/>
                    </a:moveTo>
                    <a:lnTo>
                      <a:pt x="1533120" y="0"/>
                    </a:lnTo>
                    <a:cubicBezTo>
                      <a:pt x="1550377" y="0"/>
                      <a:pt x="1566927" y="6855"/>
                      <a:pt x="1579130" y="19058"/>
                    </a:cubicBezTo>
                    <a:cubicBezTo>
                      <a:pt x="1591332" y="31260"/>
                      <a:pt x="1598188" y="47811"/>
                      <a:pt x="1598188" y="65068"/>
                    </a:cubicBezTo>
                    <a:lnTo>
                      <a:pt x="1598188" y="297378"/>
                    </a:lnTo>
                    <a:cubicBezTo>
                      <a:pt x="1598188" y="333314"/>
                      <a:pt x="1569056" y="362446"/>
                      <a:pt x="1533120" y="362446"/>
                    </a:cubicBezTo>
                    <a:lnTo>
                      <a:pt x="65068" y="362446"/>
                    </a:lnTo>
                    <a:cubicBezTo>
                      <a:pt x="47811" y="362446"/>
                      <a:pt x="31260" y="355590"/>
                      <a:pt x="19058" y="343388"/>
                    </a:cubicBezTo>
                    <a:cubicBezTo>
                      <a:pt x="6855" y="331185"/>
                      <a:pt x="0" y="314635"/>
                      <a:pt x="0" y="297378"/>
                    </a:cubicBezTo>
                    <a:lnTo>
                      <a:pt x="0" y="65068"/>
                    </a:lnTo>
                    <a:cubicBezTo>
                      <a:pt x="0" y="47811"/>
                      <a:pt x="6855" y="31260"/>
                      <a:pt x="19058" y="19058"/>
                    </a:cubicBezTo>
                    <a:cubicBezTo>
                      <a:pt x="31260" y="6855"/>
                      <a:pt x="47811" y="0"/>
                      <a:pt x="65068" y="0"/>
                    </a:cubicBezTo>
                    <a:close/>
                  </a:path>
                </a:pathLst>
              </a:custGeom>
              <a:ln w="19050" cap="rnd">
                <a:gradFill>
                  <a:gsLst>
                    <a:gs pos="0">
                      <a:srgbClr val="E4CB90">
                        <a:alpha val="100000"/>
                      </a:srgbClr>
                    </a:gs>
                    <a:gs pos="100000">
                      <a:srgbClr val="FFEDB4">
                        <a:alpha val="100000"/>
                      </a:srgbClr>
                    </a:gs>
                  </a:gsLst>
                  <a:lin ang="0"/>
                </a:gradFill>
                <a:prstDash val="solid"/>
                <a:round/>
              </a:ln>
            </p:spPr>
          </p:sp>
          <p:sp>
            <p:nvSpPr>
              <p:cNvPr name="TextBox 12" id="12"/>
              <p:cNvSpPr txBox="true"/>
              <p:nvPr/>
            </p:nvSpPr>
            <p:spPr>
              <a:xfrm>
                <a:off x="0" y="-57150"/>
                <a:ext cx="1598188" cy="419596"/>
              </a:xfrm>
              <a:prstGeom prst="rect">
                <a:avLst/>
              </a:prstGeom>
            </p:spPr>
            <p:txBody>
              <a:bodyPr anchor="ctr" rtlCol="false" tIns="50800" lIns="50800" bIns="50800" rIns="50800"/>
              <a:lstStyle/>
              <a:p>
                <a:pPr algn="ctr">
                  <a:lnSpc>
                    <a:spcPts val="3651"/>
                  </a:lnSpc>
                </a:pPr>
              </a:p>
            </p:txBody>
          </p:sp>
        </p:grpSp>
        <p:sp>
          <p:nvSpPr>
            <p:cNvPr name="TextBox 13" id="13"/>
            <p:cNvSpPr txBox="true"/>
            <p:nvPr/>
          </p:nvSpPr>
          <p:spPr>
            <a:xfrm rot="0">
              <a:off x="902914" y="407089"/>
              <a:ext cx="7283035" cy="1210090"/>
            </a:xfrm>
            <a:prstGeom prst="rect">
              <a:avLst/>
            </a:prstGeom>
          </p:spPr>
          <p:txBody>
            <a:bodyPr anchor="t" rtlCol="false" tIns="0" lIns="0" bIns="0" rIns="0">
              <a:spAutoFit/>
            </a:bodyPr>
            <a:lstStyle/>
            <a:p>
              <a:pPr algn="ctr">
                <a:lnSpc>
                  <a:spcPts val="3799"/>
                </a:lnSpc>
                <a:spcBef>
                  <a:spcPct val="0"/>
                </a:spcBef>
              </a:pPr>
              <a:r>
                <a:rPr lang="en-US" sz="2714">
                  <a:solidFill>
                    <a:srgbClr val="FFFFFF"/>
                  </a:solidFill>
                  <a:latin typeface="Garet"/>
                  <a:ea typeface="Garet"/>
                  <a:cs typeface="Garet"/>
                  <a:sym typeface="Garet"/>
                </a:rPr>
                <a:t>Classes happen every first and third Tuesdays, at 1:00 PM ET</a:t>
              </a:r>
            </a:p>
          </p:txBody>
        </p:sp>
      </p:grpSp>
      <p:grpSp>
        <p:nvGrpSpPr>
          <p:cNvPr name="Group 14" id="14"/>
          <p:cNvGrpSpPr/>
          <p:nvPr/>
        </p:nvGrpSpPr>
        <p:grpSpPr>
          <a:xfrm rot="0">
            <a:off x="-773317" y="7899265"/>
            <a:ext cx="10267287" cy="892461"/>
            <a:chOff x="0" y="0"/>
            <a:chExt cx="2704141" cy="235051"/>
          </a:xfrm>
        </p:grpSpPr>
        <p:sp>
          <p:nvSpPr>
            <p:cNvPr name="Freeform 15" id="15"/>
            <p:cNvSpPr/>
            <p:nvPr/>
          </p:nvSpPr>
          <p:spPr>
            <a:xfrm flipH="false" flipV="false" rot="0">
              <a:off x="0" y="0"/>
              <a:ext cx="2704141" cy="235051"/>
            </a:xfrm>
            <a:custGeom>
              <a:avLst/>
              <a:gdLst/>
              <a:ahLst/>
              <a:cxnLst/>
              <a:rect r="r" b="b" t="t" l="l"/>
              <a:pathLst>
                <a:path h="235051" w="2704141">
                  <a:moveTo>
                    <a:pt x="7540" y="0"/>
                  </a:moveTo>
                  <a:lnTo>
                    <a:pt x="2696601" y="0"/>
                  </a:lnTo>
                  <a:cubicBezTo>
                    <a:pt x="2700765" y="0"/>
                    <a:pt x="2704141" y="3376"/>
                    <a:pt x="2704141" y="7540"/>
                  </a:cubicBezTo>
                  <a:lnTo>
                    <a:pt x="2704141" y="227511"/>
                  </a:lnTo>
                  <a:cubicBezTo>
                    <a:pt x="2704141" y="229511"/>
                    <a:pt x="2703347" y="231429"/>
                    <a:pt x="2701933" y="232843"/>
                  </a:cubicBezTo>
                  <a:cubicBezTo>
                    <a:pt x="2700519" y="234257"/>
                    <a:pt x="2698601" y="235051"/>
                    <a:pt x="2696601" y="235051"/>
                  </a:cubicBezTo>
                  <a:lnTo>
                    <a:pt x="7540" y="235051"/>
                  </a:lnTo>
                  <a:cubicBezTo>
                    <a:pt x="3376" y="235051"/>
                    <a:pt x="0" y="231676"/>
                    <a:pt x="0" y="227511"/>
                  </a:cubicBezTo>
                  <a:lnTo>
                    <a:pt x="0" y="7540"/>
                  </a:lnTo>
                  <a:cubicBezTo>
                    <a:pt x="0" y="3376"/>
                    <a:pt x="3376" y="0"/>
                    <a:pt x="7540" y="0"/>
                  </a:cubicBezTo>
                  <a:close/>
                </a:path>
              </a:pathLst>
            </a:custGeom>
            <a:solidFill>
              <a:srgbClr val="FFFAC8"/>
            </a:solidFill>
          </p:spPr>
        </p:sp>
        <p:sp>
          <p:nvSpPr>
            <p:cNvPr name="TextBox 16" id="16"/>
            <p:cNvSpPr txBox="true"/>
            <p:nvPr/>
          </p:nvSpPr>
          <p:spPr>
            <a:xfrm>
              <a:off x="0" y="-57150"/>
              <a:ext cx="2704141" cy="292201"/>
            </a:xfrm>
            <a:prstGeom prst="rect">
              <a:avLst/>
            </a:prstGeom>
          </p:spPr>
          <p:txBody>
            <a:bodyPr anchor="ctr" rtlCol="false" tIns="50800" lIns="50800" bIns="50800" rIns="50800"/>
            <a:lstStyle/>
            <a:p>
              <a:pPr algn="ctr">
                <a:lnSpc>
                  <a:spcPts val="3651"/>
                </a:lnSpc>
              </a:pPr>
            </a:p>
          </p:txBody>
        </p:sp>
      </p:grpSp>
      <p:sp>
        <p:nvSpPr>
          <p:cNvPr name="Freeform 17" id="17"/>
          <p:cNvSpPr/>
          <p:nvPr/>
        </p:nvSpPr>
        <p:spPr>
          <a:xfrm flipH="false" flipV="false" rot="0">
            <a:off x="1815664" y="7979350"/>
            <a:ext cx="707576" cy="732291"/>
          </a:xfrm>
          <a:custGeom>
            <a:avLst/>
            <a:gdLst/>
            <a:ahLst/>
            <a:cxnLst/>
            <a:rect r="r" b="b" t="t" l="l"/>
            <a:pathLst>
              <a:path h="732291" w="707576">
                <a:moveTo>
                  <a:pt x="0" y="0"/>
                </a:moveTo>
                <a:lnTo>
                  <a:pt x="707577" y="0"/>
                </a:lnTo>
                <a:lnTo>
                  <a:pt x="707577" y="732291"/>
                </a:lnTo>
                <a:lnTo>
                  <a:pt x="0" y="7322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8" id="18"/>
          <p:cNvSpPr txBox="true"/>
          <p:nvPr/>
        </p:nvSpPr>
        <p:spPr>
          <a:xfrm rot="0">
            <a:off x="2595458" y="895350"/>
            <a:ext cx="13097084" cy="1193903"/>
          </a:xfrm>
          <a:prstGeom prst="rect">
            <a:avLst/>
          </a:prstGeom>
        </p:spPr>
        <p:txBody>
          <a:bodyPr anchor="t" rtlCol="false" tIns="0" lIns="0" bIns="0" rIns="0">
            <a:spAutoFit/>
          </a:bodyPr>
          <a:lstStyle/>
          <a:p>
            <a:pPr algn="ctr">
              <a:lnSpc>
                <a:spcPts val="9794"/>
              </a:lnSpc>
              <a:spcBef>
                <a:spcPct val="0"/>
              </a:spcBef>
            </a:pPr>
            <a:r>
              <a:rPr lang="en-US" b="true" sz="6995">
                <a:solidFill>
                  <a:srgbClr val="FFFFFF"/>
                </a:solidFill>
                <a:latin typeface="Garet Bold"/>
                <a:ea typeface="Garet Bold"/>
                <a:cs typeface="Garet Bold"/>
                <a:sym typeface="Garet Bold"/>
              </a:rPr>
              <a:t>THE </a:t>
            </a:r>
            <a:r>
              <a:rPr lang="en-US" b="true" sz="6995">
                <a:gradFill>
                  <a:gsLst>
                    <a:gs pos="0">
                      <a:srgbClr val="E4CB90">
                        <a:alpha val="100000"/>
                      </a:srgbClr>
                    </a:gs>
                    <a:gs pos="100000">
                      <a:srgbClr val="FFEDB4">
                        <a:alpha val="100000"/>
                      </a:srgbClr>
                    </a:gs>
                  </a:gsLst>
                  <a:lin ang="0"/>
                </a:gradFill>
                <a:latin typeface="Garet Bold"/>
                <a:ea typeface="Garet Bold"/>
                <a:cs typeface="Garet Bold"/>
                <a:sym typeface="Garet Bold"/>
              </a:rPr>
              <a:t>200 CLUB</a:t>
            </a:r>
          </a:p>
        </p:txBody>
      </p:sp>
      <p:sp>
        <p:nvSpPr>
          <p:cNvPr name="TextBox 19" id="19"/>
          <p:cNvSpPr txBox="true"/>
          <p:nvPr/>
        </p:nvSpPr>
        <p:spPr>
          <a:xfrm rot="0">
            <a:off x="1028700" y="2280812"/>
            <a:ext cx="16230600" cy="1308100"/>
          </a:xfrm>
          <a:prstGeom prst="rect">
            <a:avLst/>
          </a:prstGeom>
        </p:spPr>
        <p:txBody>
          <a:bodyPr anchor="t" rtlCol="false" tIns="0" lIns="0" bIns="0" rIns="0">
            <a:spAutoFit/>
          </a:bodyPr>
          <a:lstStyle/>
          <a:p>
            <a:pPr algn="just">
              <a:lnSpc>
                <a:spcPts val="3500"/>
              </a:lnSpc>
              <a:spcBef>
                <a:spcPct val="0"/>
              </a:spcBef>
            </a:pPr>
            <a:r>
              <a:rPr lang="en-US" sz="2500">
                <a:solidFill>
                  <a:srgbClr val="FFFFFF"/>
                </a:solidFill>
                <a:latin typeface="Garet"/>
                <a:ea typeface="Garet"/>
                <a:cs typeface="Garet"/>
                <a:sym typeface="Garet"/>
              </a:rPr>
              <a:t>The eXp Realty "200 Club" is an exclusive, ongoing mastermind and growth challenge for agents and leaders building their organizations. Its primary mission is to help dedicated professionals scale their recruitment and leadership skills to hit the 200-agent mark in their downline.</a:t>
            </a:r>
          </a:p>
        </p:txBody>
      </p:sp>
      <p:sp>
        <p:nvSpPr>
          <p:cNvPr name="TextBox 20" id="20"/>
          <p:cNvSpPr txBox="true"/>
          <p:nvPr/>
        </p:nvSpPr>
        <p:spPr>
          <a:xfrm rot="0">
            <a:off x="1028700" y="4096735"/>
            <a:ext cx="16230600" cy="448310"/>
          </a:xfrm>
          <a:prstGeom prst="rect">
            <a:avLst/>
          </a:prstGeom>
        </p:spPr>
        <p:txBody>
          <a:bodyPr anchor="t" rtlCol="false" tIns="0" lIns="0" bIns="0" rIns="0">
            <a:spAutoFit/>
          </a:bodyPr>
          <a:lstStyle/>
          <a:p>
            <a:pPr algn="just">
              <a:lnSpc>
                <a:spcPts val="3640"/>
              </a:lnSpc>
              <a:spcBef>
                <a:spcPct val="0"/>
              </a:spcBef>
            </a:pPr>
            <a:r>
              <a:rPr lang="en-US" b="true" sz="2600">
                <a:gradFill>
                  <a:gsLst>
                    <a:gs pos="0">
                      <a:srgbClr val="E4CB90">
                        <a:alpha val="100000"/>
                      </a:srgbClr>
                    </a:gs>
                    <a:gs pos="100000">
                      <a:srgbClr val="FFEDB4">
                        <a:alpha val="100000"/>
                      </a:srgbClr>
                    </a:gs>
                  </a:gsLst>
                  <a:lin ang="0"/>
                </a:gradFill>
                <a:latin typeface="Garet Bold"/>
                <a:ea typeface="Garet Bold"/>
                <a:cs typeface="Garet Bold"/>
                <a:sym typeface="Garet Bold"/>
              </a:rPr>
              <a:t>How to Get Involved:</a:t>
            </a:r>
          </a:p>
        </p:txBody>
      </p:sp>
      <p:sp>
        <p:nvSpPr>
          <p:cNvPr name="TextBox 21" id="21"/>
          <p:cNvSpPr txBox="true"/>
          <p:nvPr/>
        </p:nvSpPr>
        <p:spPr>
          <a:xfrm rot="0">
            <a:off x="1028700" y="4754595"/>
            <a:ext cx="16230600" cy="2325369"/>
          </a:xfrm>
          <a:prstGeom prst="rect">
            <a:avLst/>
          </a:prstGeom>
        </p:spPr>
        <p:txBody>
          <a:bodyPr anchor="t" rtlCol="false" tIns="0" lIns="0" bIns="0" rIns="0">
            <a:spAutoFit/>
          </a:bodyPr>
          <a:lstStyle/>
          <a:p>
            <a:pPr algn="just">
              <a:lnSpc>
                <a:spcPts val="3080"/>
              </a:lnSpc>
            </a:pPr>
            <a:r>
              <a:rPr lang="en-US" sz="2200">
                <a:solidFill>
                  <a:srgbClr val="FFFFFF"/>
                </a:solidFill>
                <a:latin typeface="Garet"/>
                <a:ea typeface="Garet"/>
                <a:cs typeface="Garet"/>
                <a:sym typeface="Garet"/>
              </a:rPr>
              <a:t>To access these mastermind sessions, leaderboards, and direct support from eXp's regional Growth Vice Presidents:</a:t>
            </a:r>
          </a:p>
          <a:p>
            <a:pPr algn="just">
              <a:lnSpc>
                <a:spcPts val="3080"/>
              </a:lnSpc>
            </a:pPr>
          </a:p>
          <a:p>
            <a:pPr algn="just" marL="474984" indent="-237492" lvl="1">
              <a:lnSpc>
                <a:spcPts val="3080"/>
              </a:lnSpc>
              <a:buAutoNum type="arabicPeriod" startAt="1"/>
            </a:pPr>
            <a:r>
              <a:rPr lang="en-US" sz="2200">
                <a:solidFill>
                  <a:srgbClr val="FFFFFF"/>
                </a:solidFill>
                <a:latin typeface="Garet"/>
                <a:ea typeface="Garet"/>
                <a:cs typeface="Garet"/>
                <a:sym typeface="Garet"/>
              </a:rPr>
              <a:t>Ensure you meet the baseline requirements (1+ agents in your network or FastATTRACT completion).</a:t>
            </a:r>
          </a:p>
          <a:p>
            <a:pPr algn="just" marL="474984" indent="-237492" lvl="1">
              <a:lnSpc>
                <a:spcPts val="3080"/>
              </a:lnSpc>
              <a:buAutoNum type="arabicPeriod" startAt="1"/>
            </a:pPr>
            <a:r>
              <a:rPr lang="en-US" sz="2200">
                <a:solidFill>
                  <a:srgbClr val="FFFFFF"/>
                </a:solidFill>
                <a:latin typeface="Garet"/>
                <a:ea typeface="Garet"/>
                <a:cs typeface="Garet"/>
                <a:sym typeface="Garet"/>
              </a:rPr>
              <a:t>Keep an eye on your official Slack channels and company emails for direct invites.</a:t>
            </a:r>
          </a:p>
          <a:p>
            <a:pPr algn="just" marL="474984" indent="-237492" lvl="1">
              <a:lnSpc>
                <a:spcPts val="3080"/>
              </a:lnSpc>
              <a:spcBef>
                <a:spcPct val="0"/>
              </a:spcBef>
              <a:buAutoNum type="arabicPeriod" startAt="1"/>
            </a:pPr>
            <a:r>
              <a:rPr lang="en-US" sz="2200">
                <a:solidFill>
                  <a:srgbClr val="FFFFFF"/>
                </a:solidFill>
                <a:latin typeface="Garet"/>
                <a:ea typeface="Garet"/>
                <a:cs typeface="Garet"/>
                <a:sym typeface="Garet"/>
              </a:rPr>
              <a:t>Contact your local growth leader or eXp sponsor directly to get the registration link.</a:t>
            </a:r>
          </a:p>
        </p:txBody>
      </p:sp>
      <p:sp>
        <p:nvSpPr>
          <p:cNvPr name="TextBox 22" id="22"/>
          <p:cNvSpPr txBox="true"/>
          <p:nvPr/>
        </p:nvSpPr>
        <p:spPr>
          <a:xfrm rot="0">
            <a:off x="3007682" y="8094035"/>
            <a:ext cx="5763108" cy="455295"/>
          </a:xfrm>
          <a:prstGeom prst="rect">
            <a:avLst/>
          </a:prstGeom>
        </p:spPr>
        <p:txBody>
          <a:bodyPr anchor="t" rtlCol="false" tIns="0" lIns="0" bIns="0" rIns="0">
            <a:spAutoFit/>
          </a:bodyPr>
          <a:lstStyle/>
          <a:p>
            <a:pPr algn="just">
              <a:lnSpc>
                <a:spcPts val="3780"/>
              </a:lnSpc>
              <a:spcBef>
                <a:spcPct val="0"/>
              </a:spcBef>
            </a:pPr>
            <a:r>
              <a:rPr lang="en-US" sz="2700" u="sng">
                <a:solidFill>
                  <a:srgbClr val="00214A"/>
                </a:solidFill>
                <a:latin typeface="Garet"/>
                <a:ea typeface="Garet"/>
                <a:cs typeface="Garet"/>
                <a:sym typeface="Garet"/>
                <a:hlinkClick r:id="rId8" tooltip="https://meet.google.com/owm-otvr-jvv?hs=224"/>
              </a:rPr>
              <a:t>meet.google.com/owm-otvr-jvv</a:t>
            </a:r>
          </a:p>
        </p:txBody>
      </p:sp>
      <p:sp>
        <p:nvSpPr>
          <p:cNvPr name="Freeform 23" id="23"/>
          <p:cNvSpPr/>
          <p:nvPr/>
        </p:nvSpPr>
        <p:spPr>
          <a:xfrm flipH="false" flipV="false" rot="-1184763">
            <a:off x="9019191" y="8451978"/>
            <a:ext cx="809556" cy="1029642"/>
          </a:xfrm>
          <a:custGeom>
            <a:avLst/>
            <a:gdLst/>
            <a:ahLst/>
            <a:cxnLst/>
            <a:rect r="r" b="b" t="t" l="l"/>
            <a:pathLst>
              <a:path h="1029642" w="809556">
                <a:moveTo>
                  <a:pt x="0" y="0"/>
                </a:moveTo>
                <a:lnTo>
                  <a:pt x="809556" y="0"/>
                </a:lnTo>
                <a:lnTo>
                  <a:pt x="809556" y="1029642"/>
                </a:lnTo>
                <a:lnTo>
                  <a:pt x="0" y="1029642"/>
                </a:lnTo>
                <a:lnTo>
                  <a:pt x="0" y="0"/>
                </a:lnTo>
                <a:close/>
              </a:path>
            </a:pathLst>
          </a:custGeom>
          <a:blipFill>
            <a:blip r:embed="rId9"/>
            <a:stretch>
              <a:fillRect l="0" t="0" r="0" b="0"/>
            </a:stretch>
          </a:blipFill>
        </p:spPr>
      </p:sp>
      <p:sp>
        <p:nvSpPr>
          <p:cNvPr name="TextBox 24" id="24"/>
          <p:cNvSpPr txBox="true"/>
          <p:nvPr/>
        </p:nvSpPr>
        <p:spPr>
          <a:xfrm rot="0">
            <a:off x="663051" y="9161756"/>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Tom</a:t>
            </a:r>
          </a:p>
        </p:txBody>
      </p:sp>
    </p:spTree>
  </p:cSld>
  <p:clrMapOvr>
    <a:masterClrMapping/>
  </p:clrMapOvr>
  <p:transition spd="fast">
    <p:fade/>
  </p:transition>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grpSp>
        <p:nvGrpSpPr>
          <p:cNvPr name="Group 9" id="9"/>
          <p:cNvGrpSpPr/>
          <p:nvPr/>
        </p:nvGrpSpPr>
        <p:grpSpPr>
          <a:xfrm rot="0">
            <a:off x="8341655" y="6258700"/>
            <a:ext cx="10267287" cy="892461"/>
            <a:chOff x="0" y="0"/>
            <a:chExt cx="2704141" cy="235051"/>
          </a:xfrm>
        </p:grpSpPr>
        <p:sp>
          <p:nvSpPr>
            <p:cNvPr name="Freeform 10" id="10"/>
            <p:cNvSpPr/>
            <p:nvPr/>
          </p:nvSpPr>
          <p:spPr>
            <a:xfrm flipH="false" flipV="false" rot="0">
              <a:off x="0" y="0"/>
              <a:ext cx="2704141" cy="235051"/>
            </a:xfrm>
            <a:custGeom>
              <a:avLst/>
              <a:gdLst/>
              <a:ahLst/>
              <a:cxnLst/>
              <a:rect r="r" b="b" t="t" l="l"/>
              <a:pathLst>
                <a:path h="235051" w="2704141">
                  <a:moveTo>
                    <a:pt x="7540" y="0"/>
                  </a:moveTo>
                  <a:lnTo>
                    <a:pt x="2696601" y="0"/>
                  </a:lnTo>
                  <a:cubicBezTo>
                    <a:pt x="2700765" y="0"/>
                    <a:pt x="2704141" y="3376"/>
                    <a:pt x="2704141" y="7540"/>
                  </a:cubicBezTo>
                  <a:lnTo>
                    <a:pt x="2704141" y="227511"/>
                  </a:lnTo>
                  <a:cubicBezTo>
                    <a:pt x="2704141" y="229511"/>
                    <a:pt x="2703347" y="231429"/>
                    <a:pt x="2701933" y="232843"/>
                  </a:cubicBezTo>
                  <a:cubicBezTo>
                    <a:pt x="2700519" y="234257"/>
                    <a:pt x="2698601" y="235051"/>
                    <a:pt x="2696601" y="235051"/>
                  </a:cubicBezTo>
                  <a:lnTo>
                    <a:pt x="7540" y="235051"/>
                  </a:lnTo>
                  <a:cubicBezTo>
                    <a:pt x="3376" y="235051"/>
                    <a:pt x="0" y="231676"/>
                    <a:pt x="0" y="227511"/>
                  </a:cubicBezTo>
                  <a:lnTo>
                    <a:pt x="0" y="7540"/>
                  </a:lnTo>
                  <a:cubicBezTo>
                    <a:pt x="0" y="3376"/>
                    <a:pt x="3376" y="0"/>
                    <a:pt x="7540" y="0"/>
                  </a:cubicBezTo>
                  <a:close/>
                </a:path>
              </a:pathLst>
            </a:custGeom>
            <a:solidFill>
              <a:srgbClr val="FFFAC8"/>
            </a:solidFill>
          </p:spPr>
        </p:sp>
        <p:sp>
          <p:nvSpPr>
            <p:cNvPr name="TextBox 11" id="11"/>
            <p:cNvSpPr txBox="true"/>
            <p:nvPr/>
          </p:nvSpPr>
          <p:spPr>
            <a:xfrm>
              <a:off x="0" y="-57150"/>
              <a:ext cx="2704141" cy="292201"/>
            </a:xfrm>
            <a:prstGeom prst="rect">
              <a:avLst/>
            </a:prstGeom>
          </p:spPr>
          <p:txBody>
            <a:bodyPr anchor="ctr" rtlCol="false" tIns="50800" lIns="50800" bIns="50800" rIns="50800"/>
            <a:lstStyle/>
            <a:p>
              <a:pPr algn="ctr">
                <a:lnSpc>
                  <a:spcPts val="3651"/>
                </a:lnSpc>
              </a:pPr>
            </a:p>
          </p:txBody>
        </p:sp>
      </p:grpSp>
      <p:sp>
        <p:nvSpPr>
          <p:cNvPr name="Freeform 12" id="12"/>
          <p:cNvSpPr/>
          <p:nvPr/>
        </p:nvSpPr>
        <p:spPr>
          <a:xfrm flipH="false" flipV="false" rot="0">
            <a:off x="14877813" y="6355029"/>
            <a:ext cx="739555" cy="699804"/>
          </a:xfrm>
          <a:custGeom>
            <a:avLst/>
            <a:gdLst/>
            <a:ahLst/>
            <a:cxnLst/>
            <a:rect r="r" b="b" t="t" l="l"/>
            <a:pathLst>
              <a:path h="699804" w="739555">
                <a:moveTo>
                  <a:pt x="0" y="0"/>
                </a:moveTo>
                <a:lnTo>
                  <a:pt x="739555" y="0"/>
                </a:lnTo>
                <a:lnTo>
                  <a:pt x="739555" y="699804"/>
                </a:lnTo>
                <a:lnTo>
                  <a:pt x="0" y="69980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3" id="13"/>
          <p:cNvSpPr txBox="true"/>
          <p:nvPr/>
        </p:nvSpPr>
        <p:spPr>
          <a:xfrm rot="0">
            <a:off x="3040410" y="1026869"/>
            <a:ext cx="12207180" cy="946150"/>
          </a:xfrm>
          <a:prstGeom prst="rect">
            <a:avLst/>
          </a:prstGeom>
        </p:spPr>
        <p:txBody>
          <a:bodyPr anchor="t" rtlCol="false" tIns="0" lIns="0" bIns="0" rIns="0">
            <a:spAutoFit/>
          </a:bodyPr>
          <a:lstStyle/>
          <a:p>
            <a:pPr algn="ctr">
              <a:lnSpc>
                <a:spcPts val="7700"/>
              </a:lnSpc>
              <a:spcBef>
                <a:spcPct val="0"/>
              </a:spcBef>
            </a:pPr>
            <a:r>
              <a:rPr lang="en-US" b="true" sz="5500">
                <a:gradFill>
                  <a:gsLst>
                    <a:gs pos="0">
                      <a:srgbClr val="E4CB90">
                        <a:alpha val="100000"/>
                      </a:srgbClr>
                    </a:gs>
                    <a:gs pos="100000">
                      <a:srgbClr val="FFEDB4">
                        <a:alpha val="100000"/>
                      </a:srgbClr>
                    </a:gs>
                  </a:gsLst>
                  <a:lin ang="0"/>
                </a:gradFill>
                <a:latin typeface="Garet Bold"/>
                <a:ea typeface="Garet Bold"/>
                <a:cs typeface="Garet Bold"/>
                <a:sym typeface="Garet Bold"/>
              </a:rPr>
              <a:t>GROWTH</a:t>
            </a:r>
            <a:r>
              <a:rPr lang="en-US" b="true" sz="5500">
                <a:gradFill>
                  <a:gsLst>
                    <a:gs pos="0">
                      <a:srgbClr val="E4CB90">
                        <a:alpha val="100000"/>
                      </a:srgbClr>
                    </a:gs>
                    <a:gs pos="100000">
                      <a:srgbClr val="FFEDB4">
                        <a:alpha val="100000"/>
                      </a:srgbClr>
                    </a:gs>
                  </a:gsLst>
                  <a:lin ang="0"/>
                </a:gradFill>
                <a:latin typeface="Garet Bold"/>
                <a:ea typeface="Garet Bold"/>
                <a:cs typeface="Garet Bold"/>
                <a:sym typeface="Garet Bold"/>
              </a:rPr>
              <a:t> &amp; ATTRACTION</a:t>
            </a:r>
            <a:r>
              <a:rPr lang="en-US" b="true" sz="5500">
                <a:solidFill>
                  <a:srgbClr val="FFFFFF"/>
                </a:solidFill>
                <a:latin typeface="Garet Bold"/>
                <a:ea typeface="Garet Bold"/>
                <a:cs typeface="Garet Bold"/>
                <a:sym typeface="Garet Bold"/>
              </a:rPr>
              <a:t> TOOLKIT</a:t>
            </a:r>
          </a:p>
        </p:txBody>
      </p:sp>
      <p:sp>
        <p:nvSpPr>
          <p:cNvPr name="TextBox 14" id="14"/>
          <p:cNvSpPr txBox="true"/>
          <p:nvPr/>
        </p:nvSpPr>
        <p:spPr>
          <a:xfrm rot="0">
            <a:off x="1028700" y="2030713"/>
            <a:ext cx="16230600" cy="431800"/>
          </a:xfrm>
          <a:prstGeom prst="rect">
            <a:avLst/>
          </a:prstGeom>
        </p:spPr>
        <p:txBody>
          <a:bodyPr anchor="t" rtlCol="false" tIns="0" lIns="0" bIns="0" rIns="0">
            <a:spAutoFit/>
          </a:bodyPr>
          <a:lstStyle/>
          <a:p>
            <a:pPr algn="ctr">
              <a:lnSpc>
                <a:spcPts val="3500"/>
              </a:lnSpc>
              <a:spcBef>
                <a:spcPct val="0"/>
              </a:spcBef>
            </a:pPr>
            <a:r>
              <a:rPr lang="en-US" sz="2500">
                <a:solidFill>
                  <a:srgbClr val="FFFFFF"/>
                </a:solidFill>
                <a:latin typeface="Garet"/>
                <a:ea typeface="Garet"/>
                <a:cs typeface="Garet"/>
                <a:sym typeface="Garet"/>
              </a:rPr>
              <a:t>Everything you need to grow smarter at eXp</a:t>
            </a:r>
          </a:p>
        </p:txBody>
      </p:sp>
      <p:sp>
        <p:nvSpPr>
          <p:cNvPr name="TextBox 15" id="15"/>
          <p:cNvSpPr txBox="true"/>
          <p:nvPr/>
        </p:nvSpPr>
        <p:spPr>
          <a:xfrm rot="0">
            <a:off x="1028700" y="3053889"/>
            <a:ext cx="6014626" cy="448310"/>
          </a:xfrm>
          <a:prstGeom prst="rect">
            <a:avLst/>
          </a:prstGeom>
        </p:spPr>
        <p:txBody>
          <a:bodyPr anchor="t" rtlCol="false" tIns="0" lIns="0" bIns="0" rIns="0">
            <a:spAutoFit/>
          </a:bodyPr>
          <a:lstStyle/>
          <a:p>
            <a:pPr algn="just">
              <a:lnSpc>
                <a:spcPts val="3640"/>
              </a:lnSpc>
              <a:spcBef>
                <a:spcPct val="0"/>
              </a:spcBef>
            </a:pPr>
            <a:r>
              <a:rPr lang="en-US" b="true" sz="2600">
                <a:gradFill>
                  <a:gsLst>
                    <a:gs pos="0">
                      <a:srgbClr val="E4CB90">
                        <a:alpha val="100000"/>
                      </a:srgbClr>
                    </a:gs>
                    <a:gs pos="100000">
                      <a:srgbClr val="FFEDB4">
                        <a:alpha val="100000"/>
                      </a:srgbClr>
                    </a:gs>
                  </a:gsLst>
                  <a:lin ang="0"/>
                </a:gradFill>
                <a:latin typeface="Garet Bold"/>
                <a:ea typeface="Garet Bold"/>
                <a:cs typeface="Garet Bold"/>
                <a:sym typeface="Garet Bold"/>
              </a:rPr>
              <a:t>Inside the Toolkit</a:t>
            </a:r>
          </a:p>
        </p:txBody>
      </p:sp>
      <p:sp>
        <p:nvSpPr>
          <p:cNvPr name="TextBox 16" id="16"/>
          <p:cNvSpPr txBox="true"/>
          <p:nvPr/>
        </p:nvSpPr>
        <p:spPr>
          <a:xfrm rot="0">
            <a:off x="1028700" y="3521248"/>
            <a:ext cx="6014626" cy="3629913"/>
          </a:xfrm>
          <a:prstGeom prst="rect">
            <a:avLst/>
          </a:prstGeom>
        </p:spPr>
        <p:txBody>
          <a:bodyPr anchor="t" rtlCol="false" tIns="0" lIns="0" bIns="0" rIns="0">
            <a:spAutoFit/>
          </a:bodyPr>
          <a:lstStyle/>
          <a:p>
            <a:pPr algn="just">
              <a:lnSpc>
                <a:spcPts val="3608"/>
              </a:lnSpc>
            </a:pPr>
            <a:r>
              <a:rPr lang="en-US" sz="2200">
                <a:solidFill>
                  <a:srgbClr val="FFFFFF"/>
                </a:solidFill>
                <a:latin typeface="Garet"/>
                <a:ea typeface="Garet"/>
                <a:cs typeface="Garet"/>
                <a:sym typeface="Garet"/>
              </a:rPr>
              <a:t>✔ Attraction &amp; recruiting resources</a:t>
            </a:r>
          </a:p>
          <a:p>
            <a:pPr algn="just">
              <a:lnSpc>
                <a:spcPts val="3608"/>
              </a:lnSpc>
            </a:pPr>
            <a:r>
              <a:rPr lang="en-US" sz="2200">
                <a:solidFill>
                  <a:srgbClr val="FFFFFF"/>
                </a:solidFill>
                <a:latin typeface="Garet"/>
                <a:ea typeface="Garet"/>
                <a:cs typeface="Garet"/>
                <a:sym typeface="Garet"/>
              </a:rPr>
              <a:t>✔ Sponsor/prospect call booking tools</a:t>
            </a:r>
          </a:p>
          <a:p>
            <a:pPr algn="just">
              <a:lnSpc>
                <a:spcPts val="3608"/>
              </a:lnSpc>
            </a:pPr>
            <a:r>
              <a:rPr lang="en-US" sz="2200">
                <a:solidFill>
                  <a:srgbClr val="FFFFFF"/>
                </a:solidFill>
                <a:latin typeface="Garet"/>
                <a:ea typeface="Garet"/>
                <a:cs typeface="Garet"/>
                <a:sym typeface="Garet"/>
              </a:rPr>
              <a:t>✔ Presentation decks &amp; shareables</a:t>
            </a:r>
          </a:p>
          <a:p>
            <a:pPr algn="just">
              <a:lnSpc>
                <a:spcPts val="3608"/>
              </a:lnSpc>
            </a:pPr>
            <a:r>
              <a:rPr lang="en-US" sz="2200">
                <a:solidFill>
                  <a:srgbClr val="FFFFFF"/>
                </a:solidFill>
                <a:latin typeface="Garet"/>
                <a:ea typeface="Garet"/>
                <a:cs typeface="Garet"/>
                <a:sym typeface="Garet"/>
              </a:rPr>
              <a:t>✔ Event &amp; growth materials</a:t>
            </a:r>
          </a:p>
          <a:p>
            <a:pPr algn="just">
              <a:lnSpc>
                <a:spcPts val="3608"/>
              </a:lnSpc>
            </a:pPr>
            <a:r>
              <a:rPr lang="en-US" sz="2200">
                <a:solidFill>
                  <a:srgbClr val="FFFFFF"/>
                </a:solidFill>
                <a:latin typeface="Garet"/>
                <a:ea typeface="Garet"/>
                <a:cs typeface="Garet"/>
                <a:sym typeface="Garet"/>
              </a:rPr>
              <a:t>✔ Scripts &amp; conversation guides</a:t>
            </a:r>
          </a:p>
          <a:p>
            <a:pPr algn="just">
              <a:lnSpc>
                <a:spcPts val="3608"/>
              </a:lnSpc>
            </a:pPr>
            <a:r>
              <a:rPr lang="en-US" sz="2200">
                <a:solidFill>
                  <a:srgbClr val="FFFFFF"/>
                </a:solidFill>
                <a:latin typeface="Garet"/>
                <a:ea typeface="Garet"/>
                <a:cs typeface="Garet"/>
                <a:sym typeface="Garet"/>
              </a:rPr>
              <a:t>✔ Retention &amp; onboarding support</a:t>
            </a:r>
          </a:p>
          <a:p>
            <a:pPr algn="just">
              <a:lnSpc>
                <a:spcPts val="3608"/>
              </a:lnSpc>
            </a:pPr>
            <a:r>
              <a:rPr lang="en-US" sz="2200">
                <a:solidFill>
                  <a:srgbClr val="FFFFFF"/>
                </a:solidFill>
                <a:latin typeface="Garet"/>
                <a:ea typeface="Garet"/>
                <a:cs typeface="Garet"/>
                <a:sym typeface="Garet"/>
              </a:rPr>
              <a:t>✔ Growth leadership resources</a:t>
            </a:r>
          </a:p>
          <a:p>
            <a:pPr algn="just">
              <a:lnSpc>
                <a:spcPts val="3608"/>
              </a:lnSpc>
            </a:pPr>
            <a:r>
              <a:rPr lang="en-US" sz="2200">
                <a:solidFill>
                  <a:srgbClr val="FFFFFF"/>
                </a:solidFill>
                <a:latin typeface="Garet"/>
                <a:ea typeface="Garet"/>
                <a:cs typeface="Garet"/>
                <a:sym typeface="Garet"/>
              </a:rPr>
              <a:t>✔ AI &amp; communication tools</a:t>
            </a:r>
          </a:p>
        </p:txBody>
      </p:sp>
      <p:sp>
        <p:nvSpPr>
          <p:cNvPr name="TextBox 17" id="17"/>
          <p:cNvSpPr txBox="true"/>
          <p:nvPr/>
        </p:nvSpPr>
        <p:spPr>
          <a:xfrm rot="0">
            <a:off x="8341655" y="3053889"/>
            <a:ext cx="6014626" cy="448310"/>
          </a:xfrm>
          <a:prstGeom prst="rect">
            <a:avLst/>
          </a:prstGeom>
        </p:spPr>
        <p:txBody>
          <a:bodyPr anchor="t" rtlCol="false" tIns="0" lIns="0" bIns="0" rIns="0">
            <a:spAutoFit/>
          </a:bodyPr>
          <a:lstStyle/>
          <a:p>
            <a:pPr algn="just">
              <a:lnSpc>
                <a:spcPts val="3640"/>
              </a:lnSpc>
              <a:spcBef>
                <a:spcPct val="0"/>
              </a:spcBef>
            </a:pPr>
            <a:r>
              <a:rPr lang="en-US" b="true" sz="2600">
                <a:gradFill>
                  <a:gsLst>
                    <a:gs pos="0">
                      <a:srgbClr val="E4CB90">
                        <a:alpha val="100000"/>
                      </a:srgbClr>
                    </a:gs>
                    <a:gs pos="100000">
                      <a:srgbClr val="FFEDB4">
                        <a:alpha val="100000"/>
                      </a:srgbClr>
                    </a:gs>
                  </a:gsLst>
                  <a:lin ang="0"/>
                </a:gradFill>
                <a:latin typeface="Garet Bold"/>
                <a:ea typeface="Garet Bold"/>
                <a:cs typeface="Garet Bold"/>
                <a:sym typeface="Garet Bold"/>
              </a:rPr>
              <a:t>Designed For</a:t>
            </a:r>
          </a:p>
        </p:txBody>
      </p:sp>
      <p:sp>
        <p:nvSpPr>
          <p:cNvPr name="TextBox 18" id="18"/>
          <p:cNvSpPr txBox="true"/>
          <p:nvPr/>
        </p:nvSpPr>
        <p:spPr>
          <a:xfrm rot="0">
            <a:off x="8154205" y="3521248"/>
            <a:ext cx="6014626" cy="1801113"/>
          </a:xfrm>
          <a:prstGeom prst="rect">
            <a:avLst/>
          </a:prstGeom>
        </p:spPr>
        <p:txBody>
          <a:bodyPr anchor="t" rtlCol="false" tIns="0" lIns="0" bIns="0" rIns="0">
            <a:spAutoFit/>
          </a:bodyPr>
          <a:lstStyle/>
          <a:p>
            <a:pPr algn="just" marL="474984" indent="-237492" lvl="1">
              <a:lnSpc>
                <a:spcPts val="3608"/>
              </a:lnSpc>
              <a:buFont typeface="Arial"/>
              <a:buChar char="•"/>
            </a:pPr>
            <a:r>
              <a:rPr lang="en-US" sz="2200">
                <a:solidFill>
                  <a:srgbClr val="FFFFFF"/>
                </a:solidFill>
                <a:latin typeface="Garet"/>
                <a:ea typeface="Garet"/>
                <a:cs typeface="Garet"/>
                <a:sym typeface="Garet"/>
              </a:rPr>
              <a:t>Team Leaders</a:t>
            </a:r>
          </a:p>
          <a:p>
            <a:pPr algn="just" marL="474984" indent="-237492" lvl="1">
              <a:lnSpc>
                <a:spcPts val="3608"/>
              </a:lnSpc>
              <a:buFont typeface="Arial"/>
              <a:buChar char="•"/>
            </a:pPr>
            <a:r>
              <a:rPr lang="en-US" sz="2200">
                <a:solidFill>
                  <a:srgbClr val="FFFFFF"/>
                </a:solidFill>
                <a:latin typeface="Garet"/>
                <a:ea typeface="Garet"/>
                <a:cs typeface="Garet"/>
                <a:sym typeface="Garet"/>
              </a:rPr>
              <a:t>Sponsors</a:t>
            </a:r>
          </a:p>
          <a:p>
            <a:pPr algn="just" marL="474984" indent="-237492" lvl="1">
              <a:lnSpc>
                <a:spcPts val="3608"/>
              </a:lnSpc>
              <a:buFont typeface="Arial"/>
              <a:buChar char="•"/>
            </a:pPr>
            <a:r>
              <a:rPr lang="en-US" sz="2200">
                <a:solidFill>
                  <a:srgbClr val="FFFFFF"/>
                </a:solidFill>
                <a:latin typeface="Garet"/>
                <a:ea typeface="Garet"/>
                <a:cs typeface="Garet"/>
                <a:sym typeface="Garet"/>
              </a:rPr>
              <a:t>Growth-Focused Agents</a:t>
            </a:r>
          </a:p>
          <a:p>
            <a:pPr algn="just" marL="474984" indent="-237492" lvl="1">
              <a:lnSpc>
                <a:spcPts val="3608"/>
              </a:lnSpc>
              <a:buFont typeface="Arial"/>
              <a:buChar char="•"/>
            </a:pPr>
            <a:r>
              <a:rPr lang="en-US" sz="2200">
                <a:solidFill>
                  <a:srgbClr val="FFFFFF"/>
                </a:solidFill>
                <a:latin typeface="Garet"/>
                <a:ea typeface="Garet"/>
                <a:cs typeface="Garet"/>
                <a:sym typeface="Garet"/>
              </a:rPr>
              <a:t>Builders Scaling Their Organization</a:t>
            </a:r>
          </a:p>
        </p:txBody>
      </p:sp>
      <p:sp>
        <p:nvSpPr>
          <p:cNvPr name="TextBox 19" id="19"/>
          <p:cNvSpPr txBox="true"/>
          <p:nvPr/>
        </p:nvSpPr>
        <p:spPr>
          <a:xfrm rot="0">
            <a:off x="1028700" y="7741711"/>
            <a:ext cx="4065155" cy="431800"/>
          </a:xfrm>
          <a:prstGeom prst="rect">
            <a:avLst/>
          </a:prstGeom>
        </p:spPr>
        <p:txBody>
          <a:bodyPr anchor="t" rtlCol="false" tIns="0" lIns="0" bIns="0" rIns="0">
            <a:spAutoFit/>
          </a:bodyPr>
          <a:lstStyle/>
          <a:p>
            <a:pPr algn="ctr">
              <a:lnSpc>
                <a:spcPts val="3500"/>
              </a:lnSpc>
              <a:spcBef>
                <a:spcPct val="0"/>
              </a:spcBef>
            </a:pPr>
            <a:r>
              <a:rPr lang="en-US" b="true" sz="2500">
                <a:solidFill>
                  <a:srgbClr val="FFFFFF"/>
                </a:solidFill>
                <a:latin typeface="Garet Bold"/>
                <a:ea typeface="Garet Bold"/>
                <a:cs typeface="Garet Bold"/>
                <a:sym typeface="Garet Bold"/>
              </a:rPr>
              <a:t>ONE CENTRAL HUB FOR:</a:t>
            </a:r>
          </a:p>
        </p:txBody>
      </p:sp>
      <p:sp>
        <p:nvSpPr>
          <p:cNvPr name="TextBox 20" id="20"/>
          <p:cNvSpPr txBox="true"/>
          <p:nvPr/>
        </p:nvSpPr>
        <p:spPr>
          <a:xfrm rot="0">
            <a:off x="1028700" y="8230661"/>
            <a:ext cx="7757902" cy="448310"/>
          </a:xfrm>
          <a:prstGeom prst="rect">
            <a:avLst/>
          </a:prstGeom>
        </p:spPr>
        <p:txBody>
          <a:bodyPr anchor="t" rtlCol="false" tIns="0" lIns="0" bIns="0" rIns="0">
            <a:spAutoFit/>
          </a:bodyPr>
          <a:lstStyle/>
          <a:p>
            <a:pPr algn="just">
              <a:lnSpc>
                <a:spcPts val="3640"/>
              </a:lnSpc>
              <a:spcBef>
                <a:spcPct val="0"/>
              </a:spcBef>
            </a:pPr>
            <a:r>
              <a:rPr lang="en-US" b="true" sz="2600">
                <a:gradFill>
                  <a:gsLst>
                    <a:gs pos="0">
                      <a:srgbClr val="E4CB90">
                        <a:alpha val="100000"/>
                      </a:srgbClr>
                    </a:gs>
                    <a:gs pos="100000">
                      <a:srgbClr val="FFEDB4">
                        <a:alpha val="100000"/>
                      </a:srgbClr>
                    </a:gs>
                  </a:gsLst>
                  <a:lin ang="0"/>
                </a:gradFill>
                <a:latin typeface="Garet Bold"/>
                <a:ea typeface="Garet Bold"/>
                <a:cs typeface="Garet Bold"/>
                <a:sym typeface="Garet Bold"/>
              </a:rPr>
              <a:t>Attraction • Retention • Community • Growth</a:t>
            </a:r>
          </a:p>
        </p:txBody>
      </p:sp>
      <p:sp>
        <p:nvSpPr>
          <p:cNvPr name="TextBox 21" id="21"/>
          <p:cNvSpPr txBox="true"/>
          <p:nvPr/>
        </p:nvSpPr>
        <p:spPr>
          <a:xfrm rot="0">
            <a:off x="8910672" y="6453471"/>
            <a:ext cx="5763108" cy="455295"/>
          </a:xfrm>
          <a:prstGeom prst="rect">
            <a:avLst/>
          </a:prstGeom>
        </p:spPr>
        <p:txBody>
          <a:bodyPr anchor="t" rtlCol="false" tIns="0" lIns="0" bIns="0" rIns="0">
            <a:spAutoFit/>
          </a:bodyPr>
          <a:lstStyle/>
          <a:p>
            <a:pPr algn="just">
              <a:lnSpc>
                <a:spcPts val="3780"/>
              </a:lnSpc>
              <a:spcBef>
                <a:spcPct val="0"/>
              </a:spcBef>
            </a:pPr>
            <a:r>
              <a:rPr lang="en-US" sz="2700" u="sng">
                <a:solidFill>
                  <a:srgbClr val="00214A"/>
                </a:solidFill>
                <a:latin typeface="Garet"/>
                <a:ea typeface="Garet"/>
                <a:cs typeface="Garet"/>
                <a:sym typeface="Garet"/>
                <a:hlinkClick r:id="rId8" tooltip="https://exptoolkit.ca/growth"/>
              </a:rPr>
              <a:t>https://exptoolkit.ca/growth</a:t>
            </a:r>
          </a:p>
        </p:txBody>
      </p:sp>
      <p:sp>
        <p:nvSpPr>
          <p:cNvPr name="Freeform 22" id="22"/>
          <p:cNvSpPr/>
          <p:nvPr/>
        </p:nvSpPr>
        <p:spPr>
          <a:xfrm flipH="true" flipV="false" rot="832291">
            <a:off x="7789470" y="6636340"/>
            <a:ext cx="809556" cy="1029642"/>
          </a:xfrm>
          <a:custGeom>
            <a:avLst/>
            <a:gdLst/>
            <a:ahLst/>
            <a:cxnLst/>
            <a:rect r="r" b="b" t="t" l="l"/>
            <a:pathLst>
              <a:path h="1029642" w="809556">
                <a:moveTo>
                  <a:pt x="809556" y="0"/>
                </a:moveTo>
                <a:lnTo>
                  <a:pt x="0" y="0"/>
                </a:lnTo>
                <a:lnTo>
                  <a:pt x="0" y="1029642"/>
                </a:lnTo>
                <a:lnTo>
                  <a:pt x="809556" y="1029642"/>
                </a:lnTo>
                <a:lnTo>
                  <a:pt x="809556" y="0"/>
                </a:lnTo>
                <a:close/>
              </a:path>
            </a:pathLst>
          </a:custGeom>
          <a:blipFill>
            <a:blip r:embed="rId9"/>
            <a:stretch>
              <a:fillRect l="0" t="0" r="0" b="0"/>
            </a:stretch>
          </a:blipFill>
        </p:spPr>
      </p:sp>
      <p:sp>
        <p:nvSpPr>
          <p:cNvPr name="TextBox 23" id="23"/>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Tom</a:t>
            </a:r>
          </a:p>
        </p:txBody>
      </p:sp>
    </p:spTree>
  </p:cSld>
  <p:clrMapOvr>
    <a:masterClrMapping/>
  </p:clrMapOvr>
  <p:transition spd="fast">
    <p:fade/>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TextBox 9" id="9"/>
          <p:cNvSpPr txBox="true"/>
          <p:nvPr/>
        </p:nvSpPr>
        <p:spPr>
          <a:xfrm rot="0">
            <a:off x="2963423" y="2159703"/>
            <a:ext cx="12361153" cy="1342495"/>
          </a:xfrm>
          <a:prstGeom prst="rect">
            <a:avLst/>
          </a:prstGeom>
        </p:spPr>
        <p:txBody>
          <a:bodyPr anchor="t" rtlCol="false" tIns="0" lIns="0" bIns="0" rIns="0">
            <a:spAutoFit/>
          </a:bodyPr>
          <a:lstStyle/>
          <a:p>
            <a:pPr algn="ctr">
              <a:lnSpc>
                <a:spcPts val="11054"/>
              </a:lnSpc>
              <a:spcBef>
                <a:spcPct val="0"/>
              </a:spcBef>
            </a:pPr>
            <a:r>
              <a:rPr lang="en-US" b="true" sz="7895" spc="-315">
                <a:solidFill>
                  <a:srgbClr val="FFFFFF"/>
                </a:solidFill>
                <a:latin typeface="Garet Bold"/>
                <a:ea typeface="Garet Bold"/>
                <a:cs typeface="Garet Bold"/>
                <a:sym typeface="Garet Bold"/>
              </a:rPr>
              <a:t>MEET YOUR </a:t>
            </a:r>
            <a:r>
              <a:rPr lang="en-US" b="true" sz="7895" spc="-315">
                <a:gradFill>
                  <a:gsLst>
                    <a:gs pos="0">
                      <a:srgbClr val="E4CB90">
                        <a:alpha val="100000"/>
                      </a:srgbClr>
                    </a:gs>
                    <a:gs pos="100000">
                      <a:srgbClr val="FFEDB4">
                        <a:alpha val="100000"/>
                      </a:srgbClr>
                    </a:gs>
                  </a:gsLst>
                  <a:lin ang="0"/>
                </a:gradFill>
                <a:latin typeface="Garet Bold"/>
                <a:ea typeface="Garet Bold"/>
                <a:cs typeface="Garet Bold"/>
                <a:sym typeface="Garet Bold"/>
              </a:rPr>
              <a:t>PRESENTERS</a:t>
            </a:r>
          </a:p>
        </p:txBody>
      </p:sp>
      <p:grpSp>
        <p:nvGrpSpPr>
          <p:cNvPr name="Group 10" id="10"/>
          <p:cNvGrpSpPr/>
          <p:nvPr/>
        </p:nvGrpSpPr>
        <p:grpSpPr>
          <a:xfrm rot="0">
            <a:off x="1081524" y="4392584"/>
            <a:ext cx="16124951" cy="6266893"/>
            <a:chOff x="0" y="0"/>
            <a:chExt cx="21499935" cy="8355857"/>
          </a:xfrm>
        </p:grpSpPr>
        <p:grpSp>
          <p:nvGrpSpPr>
            <p:cNvPr name="Group 11" id="11"/>
            <p:cNvGrpSpPr/>
            <p:nvPr/>
          </p:nvGrpSpPr>
          <p:grpSpPr>
            <a:xfrm rot="0">
              <a:off x="0" y="0"/>
              <a:ext cx="5375045" cy="5370637"/>
              <a:chOff x="0" y="0"/>
              <a:chExt cx="5375045" cy="5370637"/>
            </a:xfrm>
          </p:grpSpPr>
          <p:pic>
            <p:nvPicPr>
              <p:cNvPr name="Picture 12" id="12"/>
              <p:cNvPicPr>
                <a:picLocks noChangeAspect="true"/>
              </p:cNvPicPr>
              <p:nvPr/>
            </p:nvPicPr>
            <p:blipFill>
              <a:blip r:embed="rId6"/>
              <a:srcRect l="21920" t="16467" r="3004" b="27271"/>
              <a:stretch>
                <a:fillRect/>
              </a:stretch>
            </p:blipFill>
            <p:spPr>
              <a:xfrm flipH="false" flipV="false">
                <a:off x="0" y="0"/>
                <a:ext cx="5375045" cy="5370637"/>
              </a:xfrm>
              <a:prstGeom prst="rect">
                <a:avLst/>
              </a:prstGeom>
            </p:spPr>
          </p:pic>
        </p:grpSp>
        <p:grpSp>
          <p:nvGrpSpPr>
            <p:cNvPr name="Group 13" id="13"/>
            <p:cNvGrpSpPr/>
            <p:nvPr/>
          </p:nvGrpSpPr>
          <p:grpSpPr>
            <a:xfrm rot="0">
              <a:off x="0" y="4551187"/>
              <a:ext cx="5375045" cy="3804670"/>
              <a:chOff x="0" y="0"/>
              <a:chExt cx="1425416" cy="1008966"/>
            </a:xfrm>
          </p:grpSpPr>
          <p:sp>
            <p:nvSpPr>
              <p:cNvPr name="Freeform 14" id="14"/>
              <p:cNvSpPr/>
              <p:nvPr/>
            </p:nvSpPr>
            <p:spPr>
              <a:xfrm flipH="false" flipV="false" rot="0">
                <a:off x="0" y="0"/>
                <a:ext cx="1425416" cy="1008966"/>
              </a:xfrm>
              <a:custGeom>
                <a:avLst/>
                <a:gdLst/>
                <a:ahLst/>
                <a:cxnLst/>
                <a:rect r="r" b="b" t="t" l="l"/>
                <a:pathLst>
                  <a:path h="1008966" w="1425416">
                    <a:moveTo>
                      <a:pt x="0" y="0"/>
                    </a:moveTo>
                    <a:lnTo>
                      <a:pt x="1425416" y="0"/>
                    </a:lnTo>
                    <a:lnTo>
                      <a:pt x="1425416" y="1008966"/>
                    </a:lnTo>
                    <a:lnTo>
                      <a:pt x="0" y="1008966"/>
                    </a:lnTo>
                    <a:close/>
                  </a:path>
                </a:pathLst>
              </a:custGeom>
              <a:gradFill rotWithShape="true">
                <a:gsLst>
                  <a:gs pos="0">
                    <a:srgbClr val="E4CB90">
                      <a:alpha val="100000"/>
                    </a:srgbClr>
                  </a:gs>
                  <a:gs pos="100000">
                    <a:srgbClr val="FFEDB4">
                      <a:alpha val="100000"/>
                    </a:srgbClr>
                  </a:gs>
                </a:gsLst>
                <a:lin ang="0"/>
              </a:gradFill>
            </p:spPr>
          </p:sp>
          <p:sp>
            <p:nvSpPr>
              <p:cNvPr name="TextBox 15" id="15"/>
              <p:cNvSpPr txBox="true"/>
              <p:nvPr/>
            </p:nvSpPr>
            <p:spPr>
              <a:xfrm>
                <a:off x="0" y="-38100"/>
                <a:ext cx="1425416" cy="1047066"/>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5375045" y="0"/>
              <a:ext cx="5375045" cy="5370637"/>
              <a:chOff x="0" y="0"/>
              <a:chExt cx="5375045" cy="5370637"/>
            </a:xfrm>
          </p:grpSpPr>
          <p:pic>
            <p:nvPicPr>
              <p:cNvPr name="Picture 17" id="17"/>
              <p:cNvPicPr>
                <a:picLocks noChangeAspect="true"/>
              </p:cNvPicPr>
              <p:nvPr/>
            </p:nvPicPr>
            <p:blipFill>
              <a:blip r:embed="rId7"/>
              <a:srcRect l="0" t="4950" r="0" b="20110"/>
              <a:stretch>
                <a:fillRect/>
              </a:stretch>
            </p:blipFill>
            <p:spPr>
              <a:xfrm flipH="false" flipV="false">
                <a:off x="0" y="0"/>
                <a:ext cx="5375045" cy="5370637"/>
              </a:xfrm>
              <a:prstGeom prst="rect">
                <a:avLst/>
              </a:prstGeom>
            </p:spPr>
          </p:pic>
        </p:grpSp>
        <p:grpSp>
          <p:nvGrpSpPr>
            <p:cNvPr name="Group 18" id="18"/>
            <p:cNvGrpSpPr/>
            <p:nvPr/>
          </p:nvGrpSpPr>
          <p:grpSpPr>
            <a:xfrm rot="0">
              <a:off x="5375045" y="4551187"/>
              <a:ext cx="5375045" cy="3804670"/>
              <a:chOff x="0" y="0"/>
              <a:chExt cx="1425416" cy="1008966"/>
            </a:xfrm>
          </p:grpSpPr>
          <p:sp>
            <p:nvSpPr>
              <p:cNvPr name="Freeform 19" id="19"/>
              <p:cNvSpPr/>
              <p:nvPr/>
            </p:nvSpPr>
            <p:spPr>
              <a:xfrm flipH="false" flipV="false" rot="0">
                <a:off x="0" y="0"/>
                <a:ext cx="1425416" cy="1008966"/>
              </a:xfrm>
              <a:custGeom>
                <a:avLst/>
                <a:gdLst/>
                <a:ahLst/>
                <a:cxnLst/>
                <a:rect r="r" b="b" t="t" l="l"/>
                <a:pathLst>
                  <a:path h="1008966" w="1425416">
                    <a:moveTo>
                      <a:pt x="0" y="0"/>
                    </a:moveTo>
                    <a:lnTo>
                      <a:pt x="1425416" y="0"/>
                    </a:lnTo>
                    <a:lnTo>
                      <a:pt x="1425416" y="1008966"/>
                    </a:lnTo>
                    <a:lnTo>
                      <a:pt x="0" y="1008966"/>
                    </a:lnTo>
                    <a:close/>
                  </a:path>
                </a:pathLst>
              </a:custGeom>
              <a:gradFill rotWithShape="true">
                <a:gsLst>
                  <a:gs pos="0">
                    <a:srgbClr val="E4CB90">
                      <a:alpha val="100000"/>
                    </a:srgbClr>
                  </a:gs>
                  <a:gs pos="100000">
                    <a:srgbClr val="FFEDB4">
                      <a:alpha val="100000"/>
                    </a:srgbClr>
                  </a:gs>
                </a:gsLst>
                <a:lin ang="0"/>
              </a:gradFill>
            </p:spPr>
          </p:sp>
          <p:sp>
            <p:nvSpPr>
              <p:cNvPr name="TextBox 20" id="20"/>
              <p:cNvSpPr txBox="true"/>
              <p:nvPr/>
            </p:nvSpPr>
            <p:spPr>
              <a:xfrm>
                <a:off x="0" y="-38100"/>
                <a:ext cx="1425416" cy="1047066"/>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10750090" y="0"/>
              <a:ext cx="5375045" cy="5370637"/>
              <a:chOff x="0" y="0"/>
              <a:chExt cx="5375045" cy="5370637"/>
            </a:xfrm>
          </p:grpSpPr>
          <p:pic>
            <p:nvPicPr>
              <p:cNvPr name="Picture 22" id="22"/>
              <p:cNvPicPr>
                <a:picLocks noChangeAspect="true"/>
              </p:cNvPicPr>
              <p:nvPr/>
            </p:nvPicPr>
            <p:blipFill>
              <a:blip r:embed="rId8"/>
              <a:srcRect l="30221" t="0" r="22161" b="36631"/>
              <a:stretch>
                <a:fillRect/>
              </a:stretch>
            </p:blipFill>
            <p:spPr>
              <a:xfrm flipH="false" flipV="false">
                <a:off x="0" y="0"/>
                <a:ext cx="5375045" cy="5370637"/>
              </a:xfrm>
              <a:prstGeom prst="rect">
                <a:avLst/>
              </a:prstGeom>
            </p:spPr>
          </p:pic>
        </p:grpSp>
        <p:grpSp>
          <p:nvGrpSpPr>
            <p:cNvPr name="Group 23" id="23"/>
            <p:cNvGrpSpPr/>
            <p:nvPr/>
          </p:nvGrpSpPr>
          <p:grpSpPr>
            <a:xfrm rot="0">
              <a:off x="10750090" y="4551187"/>
              <a:ext cx="5375045" cy="3804670"/>
              <a:chOff x="0" y="0"/>
              <a:chExt cx="1425416" cy="1008966"/>
            </a:xfrm>
          </p:grpSpPr>
          <p:sp>
            <p:nvSpPr>
              <p:cNvPr name="Freeform 24" id="24"/>
              <p:cNvSpPr/>
              <p:nvPr/>
            </p:nvSpPr>
            <p:spPr>
              <a:xfrm flipH="false" flipV="false" rot="0">
                <a:off x="0" y="0"/>
                <a:ext cx="1425416" cy="1008966"/>
              </a:xfrm>
              <a:custGeom>
                <a:avLst/>
                <a:gdLst/>
                <a:ahLst/>
                <a:cxnLst/>
                <a:rect r="r" b="b" t="t" l="l"/>
                <a:pathLst>
                  <a:path h="1008966" w="1425416">
                    <a:moveTo>
                      <a:pt x="0" y="0"/>
                    </a:moveTo>
                    <a:lnTo>
                      <a:pt x="1425416" y="0"/>
                    </a:lnTo>
                    <a:lnTo>
                      <a:pt x="1425416" y="1008966"/>
                    </a:lnTo>
                    <a:lnTo>
                      <a:pt x="0" y="1008966"/>
                    </a:lnTo>
                    <a:close/>
                  </a:path>
                </a:pathLst>
              </a:custGeom>
              <a:gradFill rotWithShape="true">
                <a:gsLst>
                  <a:gs pos="0">
                    <a:srgbClr val="E4CB90">
                      <a:alpha val="100000"/>
                    </a:srgbClr>
                  </a:gs>
                  <a:gs pos="100000">
                    <a:srgbClr val="FFEDB4">
                      <a:alpha val="100000"/>
                    </a:srgbClr>
                  </a:gs>
                </a:gsLst>
                <a:lin ang="0"/>
              </a:gradFill>
            </p:spPr>
          </p:sp>
          <p:sp>
            <p:nvSpPr>
              <p:cNvPr name="TextBox 25" id="25"/>
              <p:cNvSpPr txBox="true"/>
              <p:nvPr/>
            </p:nvSpPr>
            <p:spPr>
              <a:xfrm>
                <a:off x="0" y="-38100"/>
                <a:ext cx="1425416" cy="1047066"/>
              </a:xfrm>
              <a:prstGeom prst="rect">
                <a:avLst/>
              </a:prstGeom>
            </p:spPr>
            <p:txBody>
              <a:bodyPr anchor="ctr" rtlCol="false" tIns="50800" lIns="50800" bIns="50800" rIns="50800"/>
              <a:lstStyle/>
              <a:p>
                <a:pPr algn="ctr">
                  <a:lnSpc>
                    <a:spcPts val="2659"/>
                  </a:lnSpc>
                </a:pPr>
              </a:p>
            </p:txBody>
          </p:sp>
        </p:grpSp>
        <p:grpSp>
          <p:nvGrpSpPr>
            <p:cNvPr name="Group 26" id="26"/>
            <p:cNvGrpSpPr/>
            <p:nvPr/>
          </p:nvGrpSpPr>
          <p:grpSpPr>
            <a:xfrm rot="0">
              <a:off x="16124890" y="0"/>
              <a:ext cx="5375045" cy="5370637"/>
              <a:chOff x="0" y="0"/>
              <a:chExt cx="5375045" cy="5370637"/>
            </a:xfrm>
          </p:grpSpPr>
          <p:pic>
            <p:nvPicPr>
              <p:cNvPr name="Picture 27" id="27"/>
              <p:cNvPicPr>
                <a:picLocks noChangeAspect="true"/>
              </p:cNvPicPr>
              <p:nvPr/>
            </p:nvPicPr>
            <p:blipFill>
              <a:blip r:embed="rId9"/>
              <a:srcRect l="0" t="41" r="0" b="41"/>
              <a:stretch>
                <a:fillRect/>
              </a:stretch>
            </p:blipFill>
            <p:spPr>
              <a:xfrm flipH="false" flipV="false">
                <a:off x="0" y="0"/>
                <a:ext cx="5375045" cy="5370637"/>
              </a:xfrm>
              <a:prstGeom prst="rect">
                <a:avLst/>
              </a:prstGeom>
            </p:spPr>
          </p:pic>
        </p:grpSp>
        <p:grpSp>
          <p:nvGrpSpPr>
            <p:cNvPr name="Group 28" id="28"/>
            <p:cNvGrpSpPr/>
            <p:nvPr/>
          </p:nvGrpSpPr>
          <p:grpSpPr>
            <a:xfrm rot="0">
              <a:off x="16124890" y="4551187"/>
              <a:ext cx="5375045" cy="3804670"/>
              <a:chOff x="0" y="0"/>
              <a:chExt cx="1425416" cy="1008966"/>
            </a:xfrm>
          </p:grpSpPr>
          <p:sp>
            <p:nvSpPr>
              <p:cNvPr name="Freeform 29" id="29"/>
              <p:cNvSpPr/>
              <p:nvPr/>
            </p:nvSpPr>
            <p:spPr>
              <a:xfrm flipH="false" flipV="false" rot="0">
                <a:off x="0" y="0"/>
                <a:ext cx="1425416" cy="1008966"/>
              </a:xfrm>
              <a:custGeom>
                <a:avLst/>
                <a:gdLst/>
                <a:ahLst/>
                <a:cxnLst/>
                <a:rect r="r" b="b" t="t" l="l"/>
                <a:pathLst>
                  <a:path h="1008966" w="1425416">
                    <a:moveTo>
                      <a:pt x="0" y="0"/>
                    </a:moveTo>
                    <a:lnTo>
                      <a:pt x="1425416" y="0"/>
                    </a:lnTo>
                    <a:lnTo>
                      <a:pt x="1425416" y="1008966"/>
                    </a:lnTo>
                    <a:lnTo>
                      <a:pt x="0" y="1008966"/>
                    </a:lnTo>
                    <a:close/>
                  </a:path>
                </a:pathLst>
              </a:custGeom>
              <a:gradFill rotWithShape="true">
                <a:gsLst>
                  <a:gs pos="0">
                    <a:srgbClr val="E4CB90">
                      <a:alpha val="100000"/>
                    </a:srgbClr>
                  </a:gs>
                  <a:gs pos="100000">
                    <a:srgbClr val="FFEDB4">
                      <a:alpha val="100000"/>
                    </a:srgbClr>
                  </a:gs>
                </a:gsLst>
                <a:lin ang="0"/>
              </a:gradFill>
            </p:spPr>
          </p:sp>
          <p:sp>
            <p:nvSpPr>
              <p:cNvPr name="TextBox 30" id="30"/>
              <p:cNvSpPr txBox="true"/>
              <p:nvPr/>
            </p:nvSpPr>
            <p:spPr>
              <a:xfrm>
                <a:off x="0" y="-38100"/>
                <a:ext cx="1425416" cy="1047066"/>
              </a:xfrm>
              <a:prstGeom prst="rect">
                <a:avLst/>
              </a:prstGeom>
            </p:spPr>
            <p:txBody>
              <a:bodyPr anchor="ctr" rtlCol="false" tIns="50800" lIns="50800" bIns="50800" rIns="50800"/>
              <a:lstStyle/>
              <a:p>
                <a:pPr algn="ctr">
                  <a:lnSpc>
                    <a:spcPts val="2659"/>
                  </a:lnSpc>
                </a:pPr>
              </a:p>
            </p:txBody>
          </p:sp>
        </p:grpSp>
        <p:sp>
          <p:nvSpPr>
            <p:cNvPr name="TextBox 31" id="31"/>
            <p:cNvSpPr txBox="true"/>
            <p:nvPr/>
          </p:nvSpPr>
          <p:spPr>
            <a:xfrm rot="0">
              <a:off x="286104" y="5303962"/>
              <a:ext cx="4802836" cy="776147"/>
            </a:xfrm>
            <a:prstGeom prst="rect">
              <a:avLst/>
            </a:prstGeom>
          </p:spPr>
          <p:txBody>
            <a:bodyPr anchor="t" rtlCol="false" tIns="0" lIns="0" bIns="0" rIns="0">
              <a:spAutoFit/>
            </a:bodyPr>
            <a:lstStyle/>
            <a:p>
              <a:pPr algn="ctr">
                <a:lnSpc>
                  <a:spcPts val="4923"/>
                </a:lnSpc>
                <a:spcBef>
                  <a:spcPct val="0"/>
                </a:spcBef>
              </a:pPr>
              <a:r>
                <a:rPr lang="en-US" sz="3516">
                  <a:solidFill>
                    <a:srgbClr val="FFFFFF"/>
                  </a:solidFill>
                  <a:latin typeface="Garet"/>
                  <a:ea typeface="Garet"/>
                  <a:cs typeface="Garet"/>
                  <a:sym typeface="Garet"/>
                </a:rPr>
                <a:t>TRACI GAGNON</a:t>
              </a:r>
            </a:p>
          </p:txBody>
        </p:sp>
        <p:sp>
          <p:nvSpPr>
            <p:cNvPr name="TextBox 32" id="32"/>
            <p:cNvSpPr txBox="true"/>
            <p:nvPr/>
          </p:nvSpPr>
          <p:spPr>
            <a:xfrm rot="0">
              <a:off x="5768989" y="5303962"/>
              <a:ext cx="4587156" cy="776147"/>
            </a:xfrm>
            <a:prstGeom prst="rect">
              <a:avLst/>
            </a:prstGeom>
          </p:spPr>
          <p:txBody>
            <a:bodyPr anchor="t" rtlCol="false" tIns="0" lIns="0" bIns="0" rIns="0">
              <a:spAutoFit/>
            </a:bodyPr>
            <a:lstStyle/>
            <a:p>
              <a:pPr algn="ctr">
                <a:lnSpc>
                  <a:spcPts val="4923"/>
                </a:lnSpc>
                <a:spcBef>
                  <a:spcPct val="0"/>
                </a:spcBef>
              </a:pPr>
              <a:r>
                <a:rPr lang="en-US" sz="3516">
                  <a:solidFill>
                    <a:srgbClr val="FFFFFF"/>
                  </a:solidFill>
                  <a:latin typeface="Garet"/>
                  <a:ea typeface="Garet"/>
                  <a:cs typeface="Garet"/>
                  <a:sym typeface="Garet"/>
                </a:rPr>
                <a:t>DAVE GAGNON</a:t>
              </a:r>
            </a:p>
          </p:txBody>
        </p:sp>
        <p:sp>
          <p:nvSpPr>
            <p:cNvPr name="TextBox 33" id="33"/>
            <p:cNvSpPr txBox="true"/>
            <p:nvPr/>
          </p:nvSpPr>
          <p:spPr>
            <a:xfrm rot="0">
              <a:off x="11144034" y="5303962"/>
              <a:ext cx="4587156" cy="780041"/>
            </a:xfrm>
            <a:prstGeom prst="rect">
              <a:avLst/>
            </a:prstGeom>
          </p:spPr>
          <p:txBody>
            <a:bodyPr anchor="t" rtlCol="false" tIns="0" lIns="0" bIns="0" rIns="0">
              <a:spAutoFit/>
            </a:bodyPr>
            <a:lstStyle/>
            <a:p>
              <a:pPr algn="ctr">
                <a:lnSpc>
                  <a:spcPts val="4923"/>
                </a:lnSpc>
                <a:spcBef>
                  <a:spcPct val="0"/>
                </a:spcBef>
              </a:pPr>
              <a:r>
                <a:rPr lang="en-US" sz="3516">
                  <a:solidFill>
                    <a:srgbClr val="FFFFFF"/>
                  </a:solidFill>
                  <a:latin typeface="Garet"/>
                  <a:ea typeface="Garet"/>
                  <a:cs typeface="Garet"/>
                  <a:sym typeface="Garet"/>
                </a:rPr>
                <a:t>NATE GAGNON</a:t>
              </a:r>
            </a:p>
          </p:txBody>
        </p:sp>
        <p:sp>
          <p:nvSpPr>
            <p:cNvPr name="TextBox 34" id="34"/>
            <p:cNvSpPr txBox="true"/>
            <p:nvPr/>
          </p:nvSpPr>
          <p:spPr>
            <a:xfrm rot="0">
              <a:off x="16518834" y="5303962"/>
              <a:ext cx="4587156" cy="780041"/>
            </a:xfrm>
            <a:prstGeom prst="rect">
              <a:avLst/>
            </a:prstGeom>
          </p:spPr>
          <p:txBody>
            <a:bodyPr anchor="t" rtlCol="false" tIns="0" lIns="0" bIns="0" rIns="0">
              <a:spAutoFit/>
            </a:bodyPr>
            <a:lstStyle/>
            <a:p>
              <a:pPr algn="ctr">
                <a:lnSpc>
                  <a:spcPts val="4923"/>
                </a:lnSpc>
                <a:spcBef>
                  <a:spcPct val="0"/>
                </a:spcBef>
              </a:pPr>
              <a:r>
                <a:rPr lang="en-US" sz="3516">
                  <a:solidFill>
                    <a:srgbClr val="FFFFFF"/>
                  </a:solidFill>
                  <a:latin typeface="Garet"/>
                  <a:ea typeface="Garet"/>
                  <a:cs typeface="Garet"/>
                  <a:sym typeface="Garet"/>
                </a:rPr>
                <a:t>TOM TRUONG</a:t>
              </a:r>
            </a:p>
          </p:txBody>
        </p:sp>
      </p:grpSp>
      <p:sp>
        <p:nvSpPr>
          <p:cNvPr name="TextBox 35" id="35"/>
          <p:cNvSpPr txBox="true"/>
          <p:nvPr/>
        </p:nvSpPr>
        <p:spPr>
          <a:xfrm rot="0">
            <a:off x="15700074" y="7494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SuperDave</a:t>
            </a:r>
          </a:p>
        </p:txBody>
      </p:sp>
    </p:spTree>
  </p:cSld>
  <p:clrMapOvr>
    <a:masterClrMapping/>
  </p:clrMapOvr>
  <p:transition spd="fast">
    <p:fade/>
  </p:transition>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2708" t="-484" r="-49157" b="0"/>
            </a:stretch>
          </a:blipFill>
        </p:spPr>
      </p:sp>
      <p:sp>
        <p:nvSpPr>
          <p:cNvPr name="TextBox 3" id="3"/>
          <p:cNvSpPr txBox="true"/>
          <p:nvPr/>
        </p:nvSpPr>
        <p:spPr>
          <a:xfrm rot="0">
            <a:off x="8571763" y="7156875"/>
            <a:ext cx="7467085" cy="510597"/>
          </a:xfrm>
          <a:prstGeom prst="rect">
            <a:avLst/>
          </a:prstGeom>
        </p:spPr>
        <p:txBody>
          <a:bodyPr anchor="t" rtlCol="false" tIns="0" lIns="0" bIns="0" rIns="0">
            <a:spAutoFit/>
          </a:bodyPr>
          <a:lstStyle/>
          <a:p>
            <a:pPr algn="ctr">
              <a:lnSpc>
                <a:spcPts val="3846"/>
              </a:lnSpc>
            </a:pPr>
            <a:r>
              <a:rPr lang="en-US" b="true" sz="3662" spc="109">
                <a:gradFill>
                  <a:gsLst>
                    <a:gs pos="0">
                      <a:srgbClr val="E4CB90">
                        <a:alpha val="100000"/>
                      </a:srgbClr>
                    </a:gs>
                    <a:gs pos="100000">
                      <a:srgbClr val="FFEDB4">
                        <a:alpha val="100000"/>
                      </a:srgbClr>
                    </a:gs>
                  </a:gsLst>
                  <a:lin ang="0"/>
                </a:gradFill>
                <a:latin typeface="Garet Bold"/>
                <a:ea typeface="Garet Bold"/>
                <a:cs typeface="Garet Bold"/>
                <a:sym typeface="Garet Bold"/>
              </a:rPr>
              <a:t>JULY 15- JULY 17</a:t>
            </a:r>
            <a:r>
              <a:rPr lang="en-US" b="true" sz="3662" spc="109">
                <a:gradFill>
                  <a:gsLst>
                    <a:gs pos="0">
                      <a:srgbClr val="E4CB90">
                        <a:alpha val="100000"/>
                      </a:srgbClr>
                    </a:gs>
                    <a:gs pos="100000">
                      <a:srgbClr val="FFEDB4">
                        <a:alpha val="100000"/>
                      </a:srgbClr>
                    </a:gs>
                  </a:gsLst>
                  <a:lin ang="0"/>
                </a:gradFill>
                <a:latin typeface="Garet Bold"/>
                <a:ea typeface="Garet Bold"/>
                <a:cs typeface="Garet Bold"/>
                <a:sym typeface="Garet Bold"/>
              </a:rPr>
              <a:t>, 2026</a:t>
            </a:r>
          </a:p>
        </p:txBody>
      </p:sp>
      <p:pic>
        <p:nvPicPr>
          <p:cNvPr name="Picture 4" id="4"/>
          <p:cNvPicPr>
            <a:picLocks noChangeAspect="true"/>
          </p:cNvPicPr>
          <p:nvPr/>
        </p:nvPicPr>
        <p:blipFill>
          <a:blip r:embed="rId3"/>
          <a:stretch>
            <a:fillRect/>
          </a:stretch>
        </p:blipFill>
        <p:spPr>
          <a:xfrm rot="0">
            <a:off x="1437555" y="5138437"/>
            <a:ext cx="3577088" cy="3577088"/>
          </a:xfrm>
          <a:prstGeom prst="rect">
            <a:avLst/>
          </a:prstGeom>
        </p:spPr>
      </p:pic>
      <p:sp>
        <p:nvSpPr>
          <p:cNvPr name="TextBox 5" id="5"/>
          <p:cNvSpPr txBox="true"/>
          <p:nvPr/>
        </p:nvSpPr>
        <p:spPr>
          <a:xfrm rot="0">
            <a:off x="1582360" y="8670385"/>
            <a:ext cx="3287479" cy="360250"/>
          </a:xfrm>
          <a:prstGeom prst="rect">
            <a:avLst/>
          </a:prstGeom>
        </p:spPr>
        <p:txBody>
          <a:bodyPr anchor="t" rtlCol="false" tIns="0" lIns="0" bIns="0" rIns="0">
            <a:spAutoFit/>
          </a:bodyPr>
          <a:lstStyle/>
          <a:p>
            <a:pPr algn="ctr">
              <a:lnSpc>
                <a:spcPts val="2704"/>
              </a:lnSpc>
            </a:pPr>
            <a:r>
              <a:rPr lang="en-US" b="true" sz="2575">
                <a:solidFill>
                  <a:srgbClr val="F4F0E8"/>
                </a:solidFill>
                <a:latin typeface="Garet Bold"/>
                <a:ea typeface="Garet Bold"/>
                <a:cs typeface="Garet Bold"/>
                <a:sym typeface="Garet Bold"/>
              </a:rPr>
              <a:t>REGISTER HERE</a:t>
            </a:r>
          </a:p>
        </p:txBody>
      </p:sp>
      <p:sp>
        <p:nvSpPr>
          <p:cNvPr name="TextBox 6" id="6"/>
          <p:cNvSpPr txBox="true"/>
          <p:nvPr/>
        </p:nvSpPr>
        <p:spPr>
          <a:xfrm rot="0">
            <a:off x="16038848" y="7494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Nate</a:t>
            </a:r>
          </a:p>
        </p:txBody>
      </p:sp>
    </p:spTree>
  </p:cSld>
  <p:clrMapOvr>
    <a:masterClrMapping/>
  </p:clrMapOvr>
  <p:transition spd="fast">
    <p:fade/>
  </p:transition>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grpSp>
        <p:nvGrpSpPr>
          <p:cNvPr name="Group 9" id="9"/>
          <p:cNvGrpSpPr/>
          <p:nvPr/>
        </p:nvGrpSpPr>
        <p:grpSpPr>
          <a:xfrm rot="0">
            <a:off x="0" y="0"/>
            <a:ext cx="18825013" cy="10700679"/>
            <a:chOff x="0" y="0"/>
            <a:chExt cx="2916487" cy="1657815"/>
          </a:xfrm>
        </p:grpSpPr>
        <p:sp>
          <p:nvSpPr>
            <p:cNvPr name="Freeform 10" id="10"/>
            <p:cNvSpPr/>
            <p:nvPr/>
          </p:nvSpPr>
          <p:spPr>
            <a:xfrm flipH="false" flipV="false" rot="0">
              <a:off x="0" y="0"/>
              <a:ext cx="2916487" cy="1657815"/>
            </a:xfrm>
            <a:custGeom>
              <a:avLst/>
              <a:gdLst/>
              <a:ahLst/>
              <a:cxnLst/>
              <a:rect r="r" b="b" t="t" l="l"/>
              <a:pathLst>
                <a:path h="1657815" w="2916487">
                  <a:moveTo>
                    <a:pt x="9459" y="0"/>
                  </a:moveTo>
                  <a:lnTo>
                    <a:pt x="2907028" y="0"/>
                  </a:lnTo>
                  <a:cubicBezTo>
                    <a:pt x="2912252" y="0"/>
                    <a:pt x="2916487" y="4235"/>
                    <a:pt x="2916487" y="9459"/>
                  </a:cubicBezTo>
                  <a:lnTo>
                    <a:pt x="2916487" y="1648356"/>
                  </a:lnTo>
                  <a:cubicBezTo>
                    <a:pt x="2916487" y="1653580"/>
                    <a:pt x="2912252" y="1657815"/>
                    <a:pt x="2907028" y="1657815"/>
                  </a:cubicBezTo>
                  <a:lnTo>
                    <a:pt x="9459" y="1657815"/>
                  </a:lnTo>
                  <a:cubicBezTo>
                    <a:pt x="6950" y="1657815"/>
                    <a:pt x="4544" y="1656819"/>
                    <a:pt x="2770" y="1655045"/>
                  </a:cubicBezTo>
                  <a:cubicBezTo>
                    <a:pt x="997" y="1653271"/>
                    <a:pt x="0" y="1650865"/>
                    <a:pt x="0" y="1648356"/>
                  </a:cubicBezTo>
                  <a:lnTo>
                    <a:pt x="0" y="9459"/>
                  </a:lnTo>
                  <a:cubicBezTo>
                    <a:pt x="0" y="6950"/>
                    <a:pt x="997" y="4544"/>
                    <a:pt x="2770" y="2770"/>
                  </a:cubicBezTo>
                  <a:cubicBezTo>
                    <a:pt x="4544" y="997"/>
                    <a:pt x="6950" y="0"/>
                    <a:pt x="9459" y="0"/>
                  </a:cubicBezTo>
                  <a:close/>
                </a:path>
              </a:pathLst>
            </a:custGeom>
            <a:blipFill>
              <a:blip r:embed="rId6"/>
              <a:stretch>
                <a:fillRect l="0" t="-22137" r="-33925" b="-172371"/>
              </a:stretch>
            </a:blipFill>
          </p:spPr>
        </p:sp>
      </p:grpSp>
      <p:sp>
        <p:nvSpPr>
          <p:cNvPr name="Freeform 11" id="11"/>
          <p:cNvSpPr/>
          <p:nvPr/>
        </p:nvSpPr>
        <p:spPr>
          <a:xfrm flipH="false" flipV="false" rot="0">
            <a:off x="543898" y="733073"/>
            <a:ext cx="6364948" cy="1869704"/>
          </a:xfrm>
          <a:custGeom>
            <a:avLst/>
            <a:gdLst/>
            <a:ahLst/>
            <a:cxnLst/>
            <a:rect r="r" b="b" t="t" l="l"/>
            <a:pathLst>
              <a:path h="1869704" w="6364948">
                <a:moveTo>
                  <a:pt x="0" y="0"/>
                </a:moveTo>
                <a:lnTo>
                  <a:pt x="6364948" y="0"/>
                </a:lnTo>
                <a:lnTo>
                  <a:pt x="6364948" y="1869704"/>
                </a:lnTo>
                <a:lnTo>
                  <a:pt x="0" y="1869704"/>
                </a:lnTo>
                <a:lnTo>
                  <a:pt x="0" y="0"/>
                </a:lnTo>
                <a:close/>
              </a:path>
            </a:pathLst>
          </a:custGeom>
          <a:blipFill>
            <a:blip r:embed="rId7"/>
            <a:stretch>
              <a:fillRect l="0" t="0" r="0" b="0"/>
            </a:stretch>
          </a:blipFill>
        </p:spPr>
      </p:sp>
      <p:sp>
        <p:nvSpPr>
          <p:cNvPr name="TextBox 12" id="12"/>
          <p:cNvSpPr txBox="true"/>
          <p:nvPr/>
        </p:nvSpPr>
        <p:spPr>
          <a:xfrm rot="0">
            <a:off x="14882556" y="6444127"/>
            <a:ext cx="2262232" cy="286161"/>
          </a:xfrm>
          <a:prstGeom prst="rect">
            <a:avLst/>
          </a:prstGeom>
        </p:spPr>
        <p:txBody>
          <a:bodyPr anchor="t" rtlCol="false" tIns="0" lIns="0" bIns="0" rIns="0">
            <a:spAutoFit/>
          </a:bodyPr>
          <a:lstStyle/>
          <a:p>
            <a:pPr algn="ctr">
              <a:lnSpc>
                <a:spcPts val="2122"/>
              </a:lnSpc>
            </a:pPr>
            <a:r>
              <a:rPr lang="en-US" b="true" sz="2021">
                <a:solidFill>
                  <a:srgbClr val="F4F0E8"/>
                </a:solidFill>
                <a:latin typeface="Garet Bold"/>
                <a:ea typeface="Garet Bold"/>
                <a:cs typeface="Garet Bold"/>
                <a:sym typeface="Garet Bold"/>
              </a:rPr>
              <a:t>REGISTER HERE</a:t>
            </a:r>
          </a:p>
        </p:txBody>
      </p:sp>
      <p:sp>
        <p:nvSpPr>
          <p:cNvPr name="AutoShape 13" id="13"/>
          <p:cNvSpPr/>
          <p:nvPr/>
        </p:nvSpPr>
        <p:spPr>
          <a:xfrm flipH="true" flipV="true">
            <a:off x="1028700" y="3607353"/>
            <a:ext cx="19050" cy="2504860"/>
          </a:xfrm>
          <a:prstGeom prst="line">
            <a:avLst/>
          </a:prstGeom>
          <a:ln cap="flat" w="38100">
            <a:gradFill>
              <a:gsLst>
                <a:gs pos="0">
                  <a:srgbClr val="E4CB90">
                    <a:alpha val="100000"/>
                  </a:srgbClr>
                </a:gs>
                <a:gs pos="100000">
                  <a:srgbClr val="FFEDB4">
                    <a:alpha val="100000"/>
                  </a:srgbClr>
                </a:gs>
              </a:gsLst>
              <a:lin ang="0"/>
            </a:gradFill>
            <a:prstDash val="solid"/>
            <a:headEnd type="none" len="sm" w="sm"/>
            <a:tailEnd type="none" len="sm" w="sm"/>
          </a:ln>
        </p:spPr>
      </p:sp>
      <p:sp>
        <p:nvSpPr>
          <p:cNvPr name="TextBox 14" id="14"/>
          <p:cNvSpPr txBox="true"/>
          <p:nvPr/>
        </p:nvSpPr>
        <p:spPr>
          <a:xfrm rot="0">
            <a:off x="1258301" y="4836681"/>
            <a:ext cx="9932752" cy="1275531"/>
          </a:xfrm>
          <a:prstGeom prst="rect">
            <a:avLst/>
          </a:prstGeom>
        </p:spPr>
        <p:txBody>
          <a:bodyPr anchor="t" rtlCol="false" tIns="0" lIns="0" bIns="0" rIns="0">
            <a:spAutoFit/>
          </a:bodyPr>
          <a:lstStyle/>
          <a:p>
            <a:pPr algn="l">
              <a:lnSpc>
                <a:spcPts val="3363"/>
              </a:lnSpc>
            </a:pPr>
            <a:r>
              <a:rPr lang="en-US" b="true" sz="3297">
                <a:solidFill>
                  <a:srgbClr val="FFFFFF"/>
                </a:solidFill>
                <a:latin typeface="Garet Bold"/>
                <a:ea typeface="Garet Bold"/>
                <a:cs typeface="Garet Bold"/>
                <a:sym typeface="Garet Bold"/>
              </a:rPr>
              <a:t>EXPCON IS THE MOST POWERFUL EVENT IN OUR ECOSYSTEM. NON-NEGOTIABLE FOR SERIOUS GROWTH.</a:t>
            </a:r>
          </a:p>
        </p:txBody>
      </p:sp>
      <p:sp>
        <p:nvSpPr>
          <p:cNvPr name="TextBox 15" id="15"/>
          <p:cNvSpPr txBox="true"/>
          <p:nvPr/>
        </p:nvSpPr>
        <p:spPr>
          <a:xfrm rot="0">
            <a:off x="1258301" y="3654978"/>
            <a:ext cx="6115756" cy="409575"/>
          </a:xfrm>
          <a:prstGeom prst="rect">
            <a:avLst/>
          </a:prstGeom>
        </p:spPr>
        <p:txBody>
          <a:bodyPr anchor="t" rtlCol="false" tIns="0" lIns="0" bIns="0" rIns="0">
            <a:spAutoFit/>
          </a:bodyPr>
          <a:lstStyle/>
          <a:p>
            <a:pPr algn="ctr">
              <a:lnSpc>
                <a:spcPts val="3150"/>
              </a:lnSpc>
            </a:pPr>
            <a:r>
              <a:rPr lang="en-US" b="true" sz="3000">
                <a:gradFill>
                  <a:gsLst>
                    <a:gs pos="0">
                      <a:srgbClr val="E4CB90">
                        <a:alpha val="100000"/>
                      </a:srgbClr>
                    </a:gs>
                    <a:gs pos="100000">
                      <a:srgbClr val="FFEDB4">
                        <a:alpha val="100000"/>
                      </a:srgbClr>
                    </a:gs>
                  </a:gsLst>
                  <a:lin ang="0"/>
                </a:gradFill>
                <a:latin typeface="Garet Bold"/>
                <a:ea typeface="Garet Bold"/>
                <a:cs typeface="Garet Bold"/>
                <a:sym typeface="Garet Bold"/>
              </a:rPr>
              <a:t>OCTOBER 7 - OCTOBER 9, 2026</a:t>
            </a:r>
          </a:p>
        </p:txBody>
      </p:sp>
      <p:pic>
        <p:nvPicPr>
          <p:cNvPr name="Picture 16" id="16"/>
          <p:cNvPicPr>
            <a:picLocks noChangeAspect="true"/>
          </p:cNvPicPr>
          <p:nvPr/>
        </p:nvPicPr>
        <p:blipFill>
          <a:blip r:embed="rId8"/>
          <a:stretch>
            <a:fillRect/>
          </a:stretch>
        </p:blipFill>
        <p:spPr>
          <a:xfrm rot="0">
            <a:off x="14781527" y="6734870"/>
            <a:ext cx="2464290" cy="2464290"/>
          </a:xfrm>
          <a:prstGeom prst="rect">
            <a:avLst/>
          </a:prstGeom>
        </p:spPr>
      </p:pic>
      <p:sp>
        <p:nvSpPr>
          <p:cNvPr name="TextBox 17" id="17"/>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Nate</a:t>
            </a:r>
          </a:p>
        </p:txBody>
      </p:sp>
    </p:spTree>
  </p:cSld>
  <p:clrMapOvr>
    <a:masterClrMapping/>
  </p:clrMapOvr>
  <p:transition spd="fast">
    <p:fade/>
  </p:transition>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2895" t="0" r="-65437" b="0"/>
            </a:stretch>
          </a:blipFill>
        </p:spPr>
      </p:sp>
      <p:sp>
        <p:nvSpPr>
          <p:cNvPr name="TextBox 3" id="3"/>
          <p:cNvSpPr txBox="true"/>
          <p:nvPr/>
        </p:nvSpPr>
        <p:spPr>
          <a:xfrm rot="0">
            <a:off x="8456020" y="7553731"/>
            <a:ext cx="7467085" cy="510597"/>
          </a:xfrm>
          <a:prstGeom prst="rect">
            <a:avLst/>
          </a:prstGeom>
        </p:spPr>
        <p:txBody>
          <a:bodyPr anchor="t" rtlCol="false" tIns="0" lIns="0" bIns="0" rIns="0">
            <a:spAutoFit/>
          </a:bodyPr>
          <a:lstStyle/>
          <a:p>
            <a:pPr algn="ctr">
              <a:lnSpc>
                <a:spcPts val="3846"/>
              </a:lnSpc>
            </a:pPr>
            <a:r>
              <a:rPr lang="en-US" b="true" sz="3662" spc="109">
                <a:gradFill>
                  <a:gsLst>
                    <a:gs pos="0">
                      <a:srgbClr val="E4CB90">
                        <a:alpha val="100000"/>
                      </a:srgbClr>
                    </a:gs>
                    <a:gs pos="100000">
                      <a:srgbClr val="FFEDB4">
                        <a:alpha val="100000"/>
                      </a:srgbClr>
                    </a:gs>
                  </a:gsLst>
                  <a:lin ang="0"/>
                </a:gradFill>
                <a:latin typeface="Garet Bold"/>
                <a:ea typeface="Garet Bold"/>
                <a:cs typeface="Garet Bold"/>
                <a:sym typeface="Garet Bold"/>
              </a:rPr>
              <a:t>APRIL 18 - APRIL 20</a:t>
            </a:r>
            <a:r>
              <a:rPr lang="en-US" b="true" sz="3662" spc="109">
                <a:gradFill>
                  <a:gsLst>
                    <a:gs pos="0">
                      <a:srgbClr val="E4CB90">
                        <a:alpha val="100000"/>
                      </a:srgbClr>
                    </a:gs>
                    <a:gs pos="100000">
                      <a:srgbClr val="FFEDB4">
                        <a:alpha val="100000"/>
                      </a:srgbClr>
                    </a:gs>
                  </a:gsLst>
                  <a:lin ang="0"/>
                </a:gradFill>
                <a:latin typeface="Garet Bold"/>
                <a:ea typeface="Garet Bold"/>
                <a:cs typeface="Garet Bold"/>
                <a:sym typeface="Garet Bold"/>
              </a:rPr>
              <a:t>, 2027</a:t>
            </a:r>
          </a:p>
        </p:txBody>
      </p:sp>
      <p:pic>
        <p:nvPicPr>
          <p:cNvPr name="Picture 4" id="4"/>
          <p:cNvPicPr>
            <a:picLocks noChangeAspect="true"/>
          </p:cNvPicPr>
          <p:nvPr/>
        </p:nvPicPr>
        <p:blipFill>
          <a:blip r:embed="rId3"/>
          <a:stretch>
            <a:fillRect/>
          </a:stretch>
        </p:blipFill>
        <p:spPr>
          <a:xfrm rot="0">
            <a:off x="1977747" y="4281989"/>
            <a:ext cx="3821704" cy="3821704"/>
          </a:xfrm>
          <a:prstGeom prst="rect">
            <a:avLst/>
          </a:prstGeom>
        </p:spPr>
      </p:pic>
      <p:sp>
        <p:nvSpPr>
          <p:cNvPr name="TextBox 5" id="5"/>
          <p:cNvSpPr txBox="true"/>
          <p:nvPr/>
        </p:nvSpPr>
        <p:spPr>
          <a:xfrm rot="0">
            <a:off x="2329902" y="8102428"/>
            <a:ext cx="3151073" cy="387030"/>
          </a:xfrm>
          <a:prstGeom prst="rect">
            <a:avLst/>
          </a:prstGeom>
        </p:spPr>
        <p:txBody>
          <a:bodyPr anchor="t" rtlCol="false" tIns="0" lIns="0" bIns="0" rIns="0">
            <a:spAutoFit/>
          </a:bodyPr>
          <a:lstStyle/>
          <a:p>
            <a:pPr algn="ctr">
              <a:lnSpc>
                <a:spcPts val="2956"/>
              </a:lnSpc>
            </a:pPr>
            <a:r>
              <a:rPr lang="en-US" b="true" sz="2815">
                <a:solidFill>
                  <a:srgbClr val="F4F0E8"/>
                </a:solidFill>
                <a:latin typeface="Garet Bold"/>
                <a:ea typeface="Garet Bold"/>
                <a:cs typeface="Garet Bold"/>
                <a:sym typeface="Garet Bold"/>
              </a:rPr>
              <a:t>REGISTER HERE</a:t>
            </a:r>
          </a:p>
        </p:txBody>
      </p:sp>
      <p:sp>
        <p:nvSpPr>
          <p:cNvPr name="TextBox 6" id="6"/>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Nate</a:t>
            </a:r>
          </a:p>
        </p:txBody>
      </p:sp>
    </p:spTree>
  </p:cSld>
  <p:clrMapOvr>
    <a:masterClrMapping/>
  </p:clrMapOvr>
  <p:transition spd="fast">
    <p:fade/>
  </p:transition>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90679" t="0" r="-60716" b="0"/>
            </a:stretch>
          </a:blipFill>
        </p:spPr>
      </p:sp>
      <p:pic>
        <p:nvPicPr>
          <p:cNvPr name="Picture 3" id="3"/>
          <p:cNvPicPr>
            <a:picLocks noChangeAspect="true"/>
          </p:cNvPicPr>
          <p:nvPr/>
        </p:nvPicPr>
        <p:blipFill>
          <a:blip r:embed="rId3"/>
          <a:stretch>
            <a:fillRect/>
          </a:stretch>
        </p:blipFill>
        <p:spPr>
          <a:xfrm rot="0">
            <a:off x="12050722" y="3438730"/>
            <a:ext cx="4075723" cy="4075723"/>
          </a:xfrm>
          <a:prstGeom prst="rect">
            <a:avLst/>
          </a:prstGeom>
        </p:spPr>
      </p:pic>
      <p:sp>
        <p:nvSpPr>
          <p:cNvPr name="TextBox 4" id="4"/>
          <p:cNvSpPr txBox="true"/>
          <p:nvPr/>
        </p:nvSpPr>
        <p:spPr>
          <a:xfrm rot="0">
            <a:off x="11923406" y="3055040"/>
            <a:ext cx="4330356" cy="577592"/>
          </a:xfrm>
          <a:prstGeom prst="rect">
            <a:avLst/>
          </a:prstGeom>
        </p:spPr>
        <p:txBody>
          <a:bodyPr anchor="t" rtlCol="false" tIns="0" lIns="0" bIns="0" rIns="0">
            <a:spAutoFit/>
          </a:bodyPr>
          <a:lstStyle/>
          <a:p>
            <a:pPr algn="ctr">
              <a:lnSpc>
                <a:spcPts val="4791"/>
              </a:lnSpc>
              <a:spcBef>
                <a:spcPct val="0"/>
              </a:spcBef>
            </a:pPr>
            <a:r>
              <a:rPr lang="en-US" b="true" sz="3422">
                <a:solidFill>
                  <a:srgbClr val="FFFFFF"/>
                </a:solidFill>
                <a:latin typeface="Garet Bold"/>
                <a:ea typeface="Garet Bold"/>
                <a:cs typeface="Garet Bold"/>
                <a:sym typeface="Garet Bold"/>
              </a:rPr>
              <a:t>REGISTER HERE</a:t>
            </a:r>
          </a:p>
        </p:txBody>
      </p:sp>
      <p:sp>
        <p:nvSpPr>
          <p:cNvPr name="TextBox 5" id="5"/>
          <p:cNvSpPr txBox="true"/>
          <p:nvPr/>
        </p:nvSpPr>
        <p:spPr>
          <a:xfrm rot="0">
            <a:off x="3430548" y="1329173"/>
            <a:ext cx="11426904" cy="463783"/>
          </a:xfrm>
          <a:prstGeom prst="rect">
            <a:avLst/>
          </a:prstGeom>
        </p:spPr>
        <p:txBody>
          <a:bodyPr anchor="t" rtlCol="false" tIns="0" lIns="0" bIns="0" rIns="0">
            <a:spAutoFit/>
          </a:bodyPr>
          <a:lstStyle/>
          <a:p>
            <a:pPr algn="ctr">
              <a:lnSpc>
                <a:spcPts val="3837"/>
              </a:lnSpc>
              <a:spcBef>
                <a:spcPct val="0"/>
              </a:spcBef>
            </a:pPr>
            <a:r>
              <a:rPr lang="en-US" b="true" sz="2740" i="true">
                <a:solidFill>
                  <a:srgbClr val="FFFFFF"/>
                </a:solidFill>
                <a:latin typeface="Garet Bold Italics"/>
                <a:ea typeface="Garet Bold Italics"/>
                <a:cs typeface="Garet Bold Italics"/>
                <a:sym typeface="Garet Bold Italics"/>
              </a:rPr>
              <a:t>Hosted by Gene and Susan Frederick &amp; Brent and Kathy Gove</a:t>
            </a:r>
          </a:p>
        </p:txBody>
      </p:sp>
      <p:sp>
        <p:nvSpPr>
          <p:cNvPr name="TextBox 6" id="6"/>
          <p:cNvSpPr txBox="true"/>
          <p:nvPr/>
        </p:nvSpPr>
        <p:spPr>
          <a:xfrm rot="0">
            <a:off x="10355041" y="7646743"/>
            <a:ext cx="7467085" cy="510597"/>
          </a:xfrm>
          <a:prstGeom prst="rect">
            <a:avLst/>
          </a:prstGeom>
        </p:spPr>
        <p:txBody>
          <a:bodyPr anchor="t" rtlCol="false" tIns="0" lIns="0" bIns="0" rIns="0">
            <a:spAutoFit/>
          </a:bodyPr>
          <a:lstStyle/>
          <a:p>
            <a:pPr algn="ctr">
              <a:lnSpc>
                <a:spcPts val="3846"/>
              </a:lnSpc>
            </a:pPr>
            <a:r>
              <a:rPr lang="en-US" b="true" sz="3662" spc="109">
                <a:gradFill>
                  <a:gsLst>
                    <a:gs pos="0">
                      <a:srgbClr val="E4CB90">
                        <a:alpha val="100000"/>
                      </a:srgbClr>
                    </a:gs>
                    <a:gs pos="100000">
                      <a:srgbClr val="FFEDB4">
                        <a:alpha val="100000"/>
                      </a:srgbClr>
                    </a:gs>
                  </a:gsLst>
                  <a:lin ang="0"/>
                </a:gradFill>
                <a:latin typeface="Garet Bold"/>
                <a:ea typeface="Garet Bold"/>
                <a:cs typeface="Garet Bold"/>
                <a:sym typeface="Garet Bold"/>
              </a:rPr>
              <a:t>APRIL 22-25</a:t>
            </a:r>
            <a:r>
              <a:rPr lang="en-US" b="true" sz="3662" spc="109">
                <a:gradFill>
                  <a:gsLst>
                    <a:gs pos="0">
                      <a:srgbClr val="E4CB90">
                        <a:alpha val="100000"/>
                      </a:srgbClr>
                    </a:gs>
                    <a:gs pos="100000">
                      <a:srgbClr val="FFEDB4">
                        <a:alpha val="100000"/>
                      </a:srgbClr>
                    </a:gs>
                  </a:gsLst>
                  <a:lin ang="0"/>
                </a:gradFill>
                <a:latin typeface="Garet Bold"/>
                <a:ea typeface="Garet Bold"/>
                <a:cs typeface="Garet Bold"/>
                <a:sym typeface="Garet Bold"/>
              </a:rPr>
              <a:t> 2027</a:t>
            </a:r>
          </a:p>
        </p:txBody>
      </p:sp>
      <p:sp>
        <p:nvSpPr>
          <p:cNvPr name="TextBox 7" id="7"/>
          <p:cNvSpPr txBox="true"/>
          <p:nvPr/>
        </p:nvSpPr>
        <p:spPr>
          <a:xfrm rot="0">
            <a:off x="16067809" y="7494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Tom</a:t>
            </a:r>
          </a:p>
        </p:txBody>
      </p:sp>
    </p:spTree>
  </p:cSld>
  <p:clrMapOvr>
    <a:masterClrMapping/>
  </p:clrMapOvr>
  <p:transition spd="fast">
    <p:fade/>
  </p:transition>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Freeform 9" id="9"/>
          <p:cNvSpPr/>
          <p:nvPr/>
        </p:nvSpPr>
        <p:spPr>
          <a:xfrm flipH="false" flipV="false" rot="0">
            <a:off x="4324361" y="899543"/>
            <a:ext cx="9639279" cy="2952029"/>
          </a:xfrm>
          <a:custGeom>
            <a:avLst/>
            <a:gdLst/>
            <a:ahLst/>
            <a:cxnLst/>
            <a:rect r="r" b="b" t="t" l="l"/>
            <a:pathLst>
              <a:path h="2952029" w="9639279">
                <a:moveTo>
                  <a:pt x="0" y="0"/>
                </a:moveTo>
                <a:lnTo>
                  <a:pt x="9639278" y="0"/>
                </a:lnTo>
                <a:lnTo>
                  <a:pt x="9639278" y="2952029"/>
                </a:lnTo>
                <a:lnTo>
                  <a:pt x="0" y="2952029"/>
                </a:lnTo>
                <a:lnTo>
                  <a:pt x="0" y="0"/>
                </a:lnTo>
                <a:close/>
              </a:path>
            </a:pathLst>
          </a:custGeom>
          <a:blipFill>
            <a:blip r:embed="rId6"/>
            <a:stretch>
              <a:fillRect l="0" t="0" r="0" b="0"/>
            </a:stretch>
          </a:blipFill>
        </p:spPr>
      </p:sp>
      <p:sp>
        <p:nvSpPr>
          <p:cNvPr name="TextBox 10" id="10"/>
          <p:cNvSpPr txBox="true"/>
          <p:nvPr/>
        </p:nvSpPr>
        <p:spPr>
          <a:xfrm rot="0">
            <a:off x="2802901" y="3464725"/>
            <a:ext cx="12682197" cy="1025649"/>
          </a:xfrm>
          <a:prstGeom prst="rect">
            <a:avLst/>
          </a:prstGeom>
        </p:spPr>
        <p:txBody>
          <a:bodyPr anchor="t" rtlCol="false" tIns="0" lIns="0" bIns="0" rIns="0">
            <a:spAutoFit/>
          </a:bodyPr>
          <a:lstStyle/>
          <a:p>
            <a:pPr algn="ctr">
              <a:lnSpc>
                <a:spcPts val="4209"/>
              </a:lnSpc>
            </a:pPr>
            <a:r>
              <a:rPr lang="en-US" sz="2300">
                <a:solidFill>
                  <a:srgbClr val="FFFFFF"/>
                </a:solidFill>
                <a:latin typeface="Garet"/>
                <a:ea typeface="Garet"/>
                <a:cs typeface="Garet"/>
                <a:sym typeface="Garet"/>
              </a:rPr>
              <a:t>W</a:t>
            </a:r>
            <a:r>
              <a:rPr lang="en-US" sz="2300">
                <a:solidFill>
                  <a:srgbClr val="FFFFFF"/>
                </a:solidFill>
                <a:latin typeface="Garet"/>
                <a:ea typeface="Garet"/>
                <a:cs typeface="Garet"/>
                <a:sym typeface="Garet"/>
              </a:rPr>
              <a:t>here agents and leaders come together to learn what’s working right now to grow faster, attract stronger agents, create momentum, and build organizations that last.</a:t>
            </a:r>
          </a:p>
        </p:txBody>
      </p:sp>
      <p:sp>
        <p:nvSpPr>
          <p:cNvPr name="TextBox 11" id="11"/>
          <p:cNvSpPr txBox="true"/>
          <p:nvPr/>
        </p:nvSpPr>
        <p:spPr>
          <a:xfrm rot="0">
            <a:off x="1736154" y="5637018"/>
            <a:ext cx="7988136" cy="3159249"/>
          </a:xfrm>
          <a:prstGeom prst="rect">
            <a:avLst/>
          </a:prstGeom>
        </p:spPr>
        <p:txBody>
          <a:bodyPr anchor="t" rtlCol="false" tIns="0" lIns="0" bIns="0" rIns="0">
            <a:spAutoFit/>
          </a:bodyPr>
          <a:lstStyle/>
          <a:p>
            <a:pPr algn="just">
              <a:lnSpc>
                <a:spcPts val="4209"/>
              </a:lnSpc>
            </a:pPr>
            <a:r>
              <a:rPr lang="en-US" sz="2300">
                <a:solidFill>
                  <a:srgbClr val="FFFFFF"/>
                </a:solidFill>
                <a:latin typeface="Garet"/>
                <a:ea typeface="Garet"/>
                <a:cs typeface="Garet"/>
                <a:sym typeface="Garet"/>
              </a:rPr>
              <a:t>✔ Real growth conversation</a:t>
            </a:r>
            <a:r>
              <a:rPr lang="en-US" sz="2300">
                <a:solidFill>
                  <a:srgbClr val="FFFFFF"/>
                </a:solidFill>
                <a:latin typeface="Garet"/>
                <a:ea typeface="Garet"/>
                <a:cs typeface="Garet"/>
                <a:sym typeface="Garet"/>
              </a:rPr>
              <a:t>s</a:t>
            </a:r>
          </a:p>
          <a:p>
            <a:pPr algn="just">
              <a:lnSpc>
                <a:spcPts val="4209"/>
              </a:lnSpc>
            </a:pPr>
            <a:r>
              <a:rPr lang="en-US" sz="2300">
                <a:solidFill>
                  <a:srgbClr val="FFFFFF"/>
                </a:solidFill>
                <a:latin typeface="Garet"/>
                <a:ea typeface="Garet"/>
                <a:cs typeface="Garet"/>
                <a:sym typeface="Garet"/>
              </a:rPr>
              <a:t> ✔ Leadership &amp; attraction strategies</a:t>
            </a:r>
          </a:p>
          <a:p>
            <a:pPr algn="just">
              <a:lnSpc>
                <a:spcPts val="4209"/>
              </a:lnSpc>
            </a:pPr>
            <a:r>
              <a:rPr lang="en-US" sz="2300">
                <a:solidFill>
                  <a:srgbClr val="FFFFFF"/>
                </a:solidFill>
                <a:latin typeface="Garet"/>
                <a:ea typeface="Garet"/>
                <a:cs typeface="Garet"/>
                <a:sym typeface="Garet"/>
              </a:rPr>
              <a:t> ✔ Collaboration with high-level agents</a:t>
            </a:r>
          </a:p>
          <a:p>
            <a:pPr algn="just">
              <a:lnSpc>
                <a:spcPts val="4209"/>
              </a:lnSpc>
            </a:pPr>
            <a:r>
              <a:rPr lang="en-US" sz="2300">
                <a:solidFill>
                  <a:srgbClr val="FFFFFF"/>
                </a:solidFill>
                <a:latin typeface="Garet"/>
                <a:ea typeface="Garet"/>
                <a:cs typeface="Garet"/>
                <a:sym typeface="Garet"/>
              </a:rPr>
              <a:t> ✔ Systems that scale organizations</a:t>
            </a:r>
          </a:p>
          <a:p>
            <a:pPr algn="just">
              <a:lnSpc>
                <a:spcPts val="4209"/>
              </a:lnSpc>
            </a:pPr>
            <a:r>
              <a:rPr lang="en-US" sz="2300">
                <a:solidFill>
                  <a:srgbClr val="FFFFFF"/>
                </a:solidFill>
                <a:latin typeface="Garet"/>
                <a:ea typeface="Garet"/>
                <a:cs typeface="Garet"/>
                <a:sym typeface="Garet"/>
              </a:rPr>
              <a:t> ✔ Community-driven momentum</a:t>
            </a:r>
          </a:p>
          <a:p>
            <a:pPr algn="just">
              <a:lnSpc>
                <a:spcPts val="4209"/>
              </a:lnSpc>
            </a:pPr>
            <a:r>
              <a:rPr lang="en-US" sz="2300">
                <a:solidFill>
                  <a:srgbClr val="FFFFFF"/>
                </a:solidFill>
                <a:latin typeface="Garet"/>
                <a:ea typeface="Garet"/>
                <a:cs typeface="Garet"/>
                <a:sym typeface="Garet"/>
              </a:rPr>
              <a:t> ✔ Access to tools, resources &amp; opportunities</a:t>
            </a:r>
          </a:p>
        </p:txBody>
      </p:sp>
      <p:sp>
        <p:nvSpPr>
          <p:cNvPr name="TextBox 12" id="12"/>
          <p:cNvSpPr txBox="true"/>
          <p:nvPr/>
        </p:nvSpPr>
        <p:spPr>
          <a:xfrm rot="0">
            <a:off x="1736154" y="5086350"/>
            <a:ext cx="6014626" cy="448310"/>
          </a:xfrm>
          <a:prstGeom prst="rect">
            <a:avLst/>
          </a:prstGeom>
        </p:spPr>
        <p:txBody>
          <a:bodyPr anchor="t" rtlCol="false" tIns="0" lIns="0" bIns="0" rIns="0">
            <a:spAutoFit/>
          </a:bodyPr>
          <a:lstStyle/>
          <a:p>
            <a:pPr algn="just">
              <a:lnSpc>
                <a:spcPts val="3640"/>
              </a:lnSpc>
              <a:spcBef>
                <a:spcPct val="0"/>
              </a:spcBef>
            </a:pPr>
            <a:r>
              <a:rPr lang="en-US" b="true" sz="2600">
                <a:gradFill>
                  <a:gsLst>
                    <a:gs pos="0">
                      <a:srgbClr val="E4CB90">
                        <a:alpha val="100000"/>
                      </a:srgbClr>
                    </a:gs>
                    <a:gs pos="100000">
                      <a:srgbClr val="FFEDB4">
                        <a:alpha val="100000"/>
                      </a:srgbClr>
                    </a:gs>
                  </a:gsLst>
                  <a:lin ang="0"/>
                </a:gradFill>
                <a:latin typeface="Garet Bold"/>
                <a:ea typeface="Garet Bold"/>
                <a:cs typeface="Garet Bold"/>
                <a:sym typeface="Garet Bold"/>
              </a:rPr>
              <a:t>What You’ll Experience</a:t>
            </a:r>
          </a:p>
        </p:txBody>
      </p:sp>
      <p:grpSp>
        <p:nvGrpSpPr>
          <p:cNvPr name="Group 13" id="13"/>
          <p:cNvGrpSpPr/>
          <p:nvPr/>
        </p:nvGrpSpPr>
        <p:grpSpPr>
          <a:xfrm rot="0">
            <a:off x="9570003" y="7089291"/>
            <a:ext cx="6862530" cy="1556321"/>
            <a:chOff x="0" y="0"/>
            <a:chExt cx="1598188" cy="362446"/>
          </a:xfrm>
        </p:grpSpPr>
        <p:sp>
          <p:nvSpPr>
            <p:cNvPr name="Freeform 14" id="14"/>
            <p:cNvSpPr/>
            <p:nvPr/>
          </p:nvSpPr>
          <p:spPr>
            <a:xfrm flipH="false" flipV="false" rot="0">
              <a:off x="0" y="0"/>
              <a:ext cx="1598188" cy="362446"/>
            </a:xfrm>
            <a:custGeom>
              <a:avLst/>
              <a:gdLst/>
              <a:ahLst/>
              <a:cxnLst/>
              <a:rect r="r" b="b" t="t" l="l"/>
              <a:pathLst>
                <a:path h="362446" w="1598188">
                  <a:moveTo>
                    <a:pt x="57535" y="0"/>
                  </a:moveTo>
                  <a:lnTo>
                    <a:pt x="1540652" y="0"/>
                  </a:lnTo>
                  <a:cubicBezTo>
                    <a:pt x="1555912" y="0"/>
                    <a:pt x="1570546" y="6062"/>
                    <a:pt x="1581336" y="16852"/>
                  </a:cubicBezTo>
                  <a:cubicBezTo>
                    <a:pt x="1592126" y="27642"/>
                    <a:pt x="1598188" y="42276"/>
                    <a:pt x="1598188" y="57535"/>
                  </a:cubicBezTo>
                  <a:lnTo>
                    <a:pt x="1598188" y="304910"/>
                  </a:lnTo>
                  <a:cubicBezTo>
                    <a:pt x="1598188" y="320170"/>
                    <a:pt x="1592126" y="334804"/>
                    <a:pt x="1581336" y="345594"/>
                  </a:cubicBezTo>
                  <a:cubicBezTo>
                    <a:pt x="1570546" y="356384"/>
                    <a:pt x="1555912" y="362446"/>
                    <a:pt x="1540652" y="362446"/>
                  </a:cubicBezTo>
                  <a:lnTo>
                    <a:pt x="57535" y="362446"/>
                  </a:lnTo>
                  <a:cubicBezTo>
                    <a:pt x="42276" y="362446"/>
                    <a:pt x="27642" y="356384"/>
                    <a:pt x="16852" y="345594"/>
                  </a:cubicBezTo>
                  <a:cubicBezTo>
                    <a:pt x="6062" y="334804"/>
                    <a:pt x="0" y="320170"/>
                    <a:pt x="0" y="304910"/>
                  </a:cubicBezTo>
                  <a:lnTo>
                    <a:pt x="0" y="57535"/>
                  </a:lnTo>
                  <a:cubicBezTo>
                    <a:pt x="0" y="42276"/>
                    <a:pt x="6062" y="27642"/>
                    <a:pt x="16852" y="16852"/>
                  </a:cubicBezTo>
                  <a:cubicBezTo>
                    <a:pt x="27642" y="6062"/>
                    <a:pt x="42276" y="0"/>
                    <a:pt x="57535" y="0"/>
                  </a:cubicBezTo>
                  <a:close/>
                </a:path>
              </a:pathLst>
            </a:custGeom>
            <a:ln w="19050" cap="rnd">
              <a:gradFill>
                <a:gsLst>
                  <a:gs pos="0">
                    <a:srgbClr val="E4CB90">
                      <a:alpha val="100000"/>
                    </a:srgbClr>
                  </a:gs>
                  <a:gs pos="100000">
                    <a:srgbClr val="FFEDB4">
                      <a:alpha val="100000"/>
                    </a:srgbClr>
                  </a:gs>
                </a:gsLst>
                <a:lin ang="0"/>
              </a:gradFill>
              <a:prstDash val="solid"/>
              <a:round/>
            </a:ln>
          </p:spPr>
        </p:sp>
        <p:sp>
          <p:nvSpPr>
            <p:cNvPr name="TextBox 15" id="15"/>
            <p:cNvSpPr txBox="true"/>
            <p:nvPr/>
          </p:nvSpPr>
          <p:spPr>
            <a:xfrm>
              <a:off x="0" y="-57150"/>
              <a:ext cx="1598188" cy="419596"/>
            </a:xfrm>
            <a:prstGeom prst="rect">
              <a:avLst/>
            </a:prstGeom>
          </p:spPr>
          <p:txBody>
            <a:bodyPr anchor="ctr" rtlCol="false" tIns="57451" lIns="57451" bIns="57451" rIns="57451"/>
            <a:lstStyle/>
            <a:p>
              <a:pPr algn="ctr">
                <a:lnSpc>
                  <a:spcPts val="3651"/>
                </a:lnSpc>
              </a:pPr>
            </a:p>
          </p:txBody>
        </p:sp>
      </p:grpSp>
      <p:sp>
        <p:nvSpPr>
          <p:cNvPr name="TextBox 16" id="16"/>
          <p:cNvSpPr txBox="true"/>
          <p:nvPr/>
        </p:nvSpPr>
        <p:spPr>
          <a:xfrm rot="0">
            <a:off x="10135238" y="7346702"/>
            <a:ext cx="5732059" cy="984348"/>
          </a:xfrm>
          <a:prstGeom prst="rect">
            <a:avLst/>
          </a:prstGeom>
        </p:spPr>
        <p:txBody>
          <a:bodyPr anchor="t" rtlCol="false" tIns="0" lIns="0" bIns="0" rIns="0">
            <a:spAutoFit/>
          </a:bodyPr>
          <a:lstStyle/>
          <a:p>
            <a:pPr algn="ctr">
              <a:lnSpc>
                <a:spcPts val="3987"/>
              </a:lnSpc>
            </a:pPr>
            <a:r>
              <a:rPr lang="en-US" sz="2848" b="true">
                <a:solidFill>
                  <a:srgbClr val="FFFFFF"/>
                </a:solidFill>
                <a:latin typeface="Garet Bold"/>
                <a:ea typeface="Garet Bold"/>
                <a:cs typeface="Garet Bold"/>
                <a:sym typeface="Garet Bold"/>
              </a:rPr>
              <a:t>Don’t Build Alone.</a:t>
            </a:r>
          </a:p>
          <a:p>
            <a:pPr algn="ctr">
              <a:lnSpc>
                <a:spcPts val="3987"/>
              </a:lnSpc>
              <a:spcBef>
                <a:spcPct val="0"/>
              </a:spcBef>
            </a:pPr>
            <a:r>
              <a:rPr lang="en-US" b="true" sz="2848">
                <a:solidFill>
                  <a:srgbClr val="FFFFFF"/>
                </a:solidFill>
                <a:latin typeface="Garet Bold"/>
                <a:ea typeface="Garet Bold"/>
                <a:cs typeface="Garet Bold"/>
                <a:sym typeface="Garet Bold"/>
              </a:rPr>
              <a:t>JOIN BUILD26 NORTHEAST</a:t>
            </a:r>
          </a:p>
        </p:txBody>
      </p:sp>
      <p:sp>
        <p:nvSpPr>
          <p:cNvPr name="TextBox 17" id="17"/>
          <p:cNvSpPr txBox="true"/>
          <p:nvPr/>
        </p:nvSpPr>
        <p:spPr>
          <a:xfrm rot="0">
            <a:off x="9007199" y="5000625"/>
            <a:ext cx="7988136" cy="1559049"/>
          </a:xfrm>
          <a:prstGeom prst="rect">
            <a:avLst/>
          </a:prstGeom>
        </p:spPr>
        <p:txBody>
          <a:bodyPr anchor="t" rtlCol="false" tIns="0" lIns="0" bIns="0" rIns="0">
            <a:spAutoFit/>
          </a:bodyPr>
          <a:lstStyle/>
          <a:p>
            <a:pPr algn="ctr">
              <a:lnSpc>
                <a:spcPts val="4209"/>
              </a:lnSpc>
            </a:pPr>
            <a:r>
              <a:rPr lang="en-US" b="true" sz="2300">
                <a:gradFill>
                  <a:gsLst>
                    <a:gs pos="0">
                      <a:srgbClr val="E4CB90">
                        <a:alpha val="100000"/>
                      </a:srgbClr>
                    </a:gs>
                    <a:gs pos="100000">
                      <a:srgbClr val="FFEDB4">
                        <a:alpha val="100000"/>
                      </a:srgbClr>
                    </a:gs>
                  </a:gsLst>
                  <a:lin ang="0"/>
                </a:gradFill>
                <a:latin typeface="Garet Bold"/>
                <a:ea typeface="Garet Bold"/>
                <a:cs typeface="Garet Bold"/>
                <a:sym typeface="Garet Bold"/>
              </a:rPr>
              <a:t>The agents who stay plugged in… grow fa</a:t>
            </a:r>
            <a:r>
              <a:rPr lang="en-US" b="true" sz="2300">
                <a:gradFill>
                  <a:gsLst>
                    <a:gs pos="0">
                      <a:srgbClr val="E4CB90">
                        <a:alpha val="100000"/>
                      </a:srgbClr>
                    </a:gs>
                    <a:gs pos="100000">
                      <a:srgbClr val="FFEDB4">
                        <a:alpha val="100000"/>
                      </a:srgbClr>
                    </a:gs>
                  </a:gsLst>
                  <a:lin ang="0"/>
                </a:gradFill>
                <a:latin typeface="Garet Bold"/>
                <a:ea typeface="Garet Bold"/>
                <a:cs typeface="Garet Bold"/>
                <a:sym typeface="Garet Bold"/>
              </a:rPr>
              <a:t>ster.</a:t>
            </a:r>
          </a:p>
          <a:p>
            <a:pPr algn="ctr">
              <a:lnSpc>
                <a:spcPts val="4209"/>
              </a:lnSpc>
            </a:pPr>
            <a:r>
              <a:rPr lang="en-US" b="true" sz="2300">
                <a:gradFill>
                  <a:gsLst>
                    <a:gs pos="0">
                      <a:srgbClr val="E4CB90">
                        <a:alpha val="100000"/>
                      </a:srgbClr>
                    </a:gs>
                    <a:gs pos="100000">
                      <a:srgbClr val="FFEDB4">
                        <a:alpha val="100000"/>
                      </a:srgbClr>
                    </a:gs>
                  </a:gsLst>
                  <a:lin ang="0"/>
                </a:gradFill>
                <a:latin typeface="Garet Bold"/>
                <a:ea typeface="Garet Bold"/>
                <a:cs typeface="Garet Bold"/>
                <a:sym typeface="Garet Bold"/>
              </a:rPr>
              <a:t> The leaders who stay connected… build bigger.</a:t>
            </a:r>
          </a:p>
          <a:p>
            <a:pPr algn="ctr">
              <a:lnSpc>
                <a:spcPts val="4209"/>
              </a:lnSpc>
            </a:pPr>
            <a:r>
              <a:rPr lang="en-US" b="true" sz="2300">
                <a:gradFill>
                  <a:gsLst>
                    <a:gs pos="0">
                      <a:srgbClr val="E4CB90">
                        <a:alpha val="100000"/>
                      </a:srgbClr>
                    </a:gs>
                    <a:gs pos="100000">
                      <a:srgbClr val="FFEDB4">
                        <a:alpha val="100000"/>
                      </a:srgbClr>
                    </a:gs>
                  </a:gsLst>
                  <a:lin ang="0"/>
                </a:gradFill>
                <a:latin typeface="Garet Bold"/>
                <a:ea typeface="Garet Bold"/>
                <a:cs typeface="Garet Bold"/>
                <a:sym typeface="Garet Bold"/>
              </a:rPr>
              <a:t> The people in the room always hear it first.</a:t>
            </a:r>
          </a:p>
        </p:txBody>
      </p:sp>
      <p:sp>
        <p:nvSpPr>
          <p:cNvPr name="TextBox 18" id="18"/>
          <p:cNvSpPr txBox="true"/>
          <p:nvPr/>
        </p:nvSpPr>
        <p:spPr>
          <a:xfrm rot="0">
            <a:off x="16067809" y="7494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Tom</a:t>
            </a:r>
          </a:p>
        </p:txBody>
      </p:sp>
    </p:spTree>
  </p:cSld>
  <p:clrMapOvr>
    <a:masterClrMapping/>
  </p:clrMapOvr>
  <p:transition spd="fast">
    <p:fade/>
  </p:transition>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7692" t="0" r="-7692" b="0"/>
            </a:stretch>
          </a:blipFill>
        </p:spPr>
      </p:sp>
      <p:pic>
        <p:nvPicPr>
          <p:cNvPr name="Picture 3" id="3"/>
          <p:cNvPicPr>
            <a:picLocks noChangeAspect="true"/>
          </p:cNvPicPr>
          <p:nvPr/>
        </p:nvPicPr>
        <p:blipFill>
          <a:blip r:embed="rId3"/>
          <a:stretch>
            <a:fillRect/>
          </a:stretch>
        </p:blipFill>
        <p:spPr>
          <a:xfrm rot="0">
            <a:off x="14462036" y="911718"/>
            <a:ext cx="2821423" cy="2821423"/>
          </a:xfrm>
          <a:prstGeom prst="rect">
            <a:avLst/>
          </a:prstGeom>
        </p:spPr>
      </p:pic>
      <p:sp>
        <p:nvSpPr>
          <p:cNvPr name="TextBox 4" id="4"/>
          <p:cNvSpPr txBox="true"/>
          <p:nvPr/>
        </p:nvSpPr>
        <p:spPr>
          <a:xfrm rot="0">
            <a:off x="13917486" y="3645615"/>
            <a:ext cx="3910524" cy="276225"/>
          </a:xfrm>
          <a:prstGeom prst="rect">
            <a:avLst/>
          </a:prstGeom>
        </p:spPr>
        <p:txBody>
          <a:bodyPr anchor="t" rtlCol="false" tIns="0" lIns="0" bIns="0" rIns="0">
            <a:spAutoFit/>
          </a:bodyPr>
          <a:lstStyle/>
          <a:p>
            <a:pPr algn="ctr">
              <a:lnSpc>
                <a:spcPts val="2100"/>
              </a:lnSpc>
            </a:pPr>
            <a:r>
              <a:rPr lang="en-US" b="true" sz="2000">
                <a:solidFill>
                  <a:srgbClr val="F4F0E8"/>
                </a:solidFill>
                <a:latin typeface="Garet Bold"/>
                <a:ea typeface="Garet Bold"/>
                <a:cs typeface="Garet Bold"/>
                <a:sym typeface="Garet Bold"/>
              </a:rPr>
              <a:t>SEE ALL DATES HERE</a:t>
            </a:r>
          </a:p>
        </p:txBody>
      </p:sp>
      <p:sp>
        <p:nvSpPr>
          <p:cNvPr name="TextBox 5" id="5"/>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Tom</a:t>
            </a:r>
          </a:p>
        </p:txBody>
      </p:sp>
    </p:spTree>
  </p:cSld>
  <p:clrMapOvr>
    <a:masterClrMapping/>
  </p:clrMapOvr>
  <p:transition spd="fast">
    <p:fade/>
  </p:transition>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198735" y="7308514"/>
            <a:ext cx="8617736" cy="3140365"/>
            <a:chOff x="0" y="0"/>
            <a:chExt cx="2269692" cy="827092"/>
          </a:xfrm>
        </p:grpSpPr>
        <p:sp>
          <p:nvSpPr>
            <p:cNvPr name="Freeform 4" id="4"/>
            <p:cNvSpPr/>
            <p:nvPr/>
          </p:nvSpPr>
          <p:spPr>
            <a:xfrm flipH="false" flipV="false" rot="0">
              <a:off x="0" y="0"/>
              <a:ext cx="2269692" cy="827092"/>
            </a:xfrm>
            <a:custGeom>
              <a:avLst/>
              <a:gdLst/>
              <a:ahLst/>
              <a:cxnLst/>
              <a:rect r="r" b="b" t="t" l="l"/>
              <a:pathLst>
                <a:path h="827092" w="2269692">
                  <a:moveTo>
                    <a:pt x="45817" y="0"/>
                  </a:moveTo>
                  <a:lnTo>
                    <a:pt x="2223875" y="0"/>
                  </a:lnTo>
                  <a:cubicBezTo>
                    <a:pt x="2236026" y="0"/>
                    <a:pt x="2247680" y="4827"/>
                    <a:pt x="2256272" y="13419"/>
                  </a:cubicBezTo>
                  <a:cubicBezTo>
                    <a:pt x="2264865" y="22012"/>
                    <a:pt x="2269692" y="33665"/>
                    <a:pt x="2269692" y="45817"/>
                  </a:cubicBezTo>
                  <a:lnTo>
                    <a:pt x="2269692" y="781275"/>
                  </a:lnTo>
                  <a:cubicBezTo>
                    <a:pt x="2269692" y="806579"/>
                    <a:pt x="2249179" y="827092"/>
                    <a:pt x="2223875" y="827092"/>
                  </a:cubicBezTo>
                  <a:lnTo>
                    <a:pt x="45817" y="827092"/>
                  </a:lnTo>
                  <a:cubicBezTo>
                    <a:pt x="20513" y="827092"/>
                    <a:pt x="0" y="806579"/>
                    <a:pt x="0" y="781275"/>
                  </a:cubicBezTo>
                  <a:lnTo>
                    <a:pt x="0" y="45817"/>
                  </a:lnTo>
                  <a:cubicBezTo>
                    <a:pt x="0" y="20513"/>
                    <a:pt x="20513" y="0"/>
                    <a:pt x="45817" y="0"/>
                  </a:cubicBezTo>
                  <a:close/>
                </a:path>
              </a:pathLst>
            </a:custGeom>
            <a:solidFill>
              <a:srgbClr val="00214A"/>
            </a:solidFill>
          </p:spPr>
        </p:sp>
        <p:sp>
          <p:nvSpPr>
            <p:cNvPr name="TextBox 5" id="5"/>
            <p:cNvSpPr txBox="true"/>
            <p:nvPr/>
          </p:nvSpPr>
          <p:spPr>
            <a:xfrm>
              <a:off x="0" y="28575"/>
              <a:ext cx="2269692" cy="798517"/>
            </a:xfrm>
            <a:prstGeom prst="rect">
              <a:avLst/>
            </a:prstGeom>
          </p:spPr>
          <p:txBody>
            <a:bodyPr anchor="ctr" rtlCol="false" tIns="50800" lIns="50800" bIns="50800" rIns="50800"/>
            <a:lstStyle/>
            <a:p>
              <a:pPr algn="ctr">
                <a:lnSpc>
                  <a:spcPts val="2100"/>
                </a:lnSpc>
              </a:pPr>
            </a:p>
          </p:txBody>
        </p:sp>
      </p:grpSp>
      <p:sp>
        <p:nvSpPr>
          <p:cNvPr name="TextBox 6" id="6"/>
          <p:cNvSpPr txBox="true"/>
          <p:nvPr/>
        </p:nvSpPr>
        <p:spPr>
          <a:xfrm rot="0">
            <a:off x="728067" y="7947016"/>
            <a:ext cx="7117269" cy="1672862"/>
          </a:xfrm>
          <a:prstGeom prst="rect">
            <a:avLst/>
          </a:prstGeom>
        </p:spPr>
        <p:txBody>
          <a:bodyPr anchor="t" rtlCol="false" tIns="0" lIns="0" bIns="0" rIns="0">
            <a:spAutoFit/>
          </a:bodyPr>
          <a:lstStyle/>
          <a:p>
            <a:pPr algn="ctr">
              <a:lnSpc>
                <a:spcPts val="13624"/>
              </a:lnSpc>
              <a:spcBef>
                <a:spcPct val="0"/>
              </a:spcBef>
            </a:pPr>
            <a:r>
              <a:rPr lang="en-US" b="true" sz="9731" spc="-671">
                <a:solidFill>
                  <a:srgbClr val="FFFFFF"/>
                </a:solidFill>
                <a:latin typeface="Garet Bold"/>
                <a:ea typeface="Garet Bold"/>
                <a:cs typeface="Garet Bold"/>
                <a:sym typeface="Garet Bold"/>
              </a:rPr>
              <a:t>Randy </a:t>
            </a:r>
            <a:r>
              <a:rPr lang="en-US" b="true" sz="9731" spc="-671">
                <a:gradFill>
                  <a:gsLst>
                    <a:gs pos="0">
                      <a:srgbClr val="E4CB90">
                        <a:alpha val="100000"/>
                      </a:srgbClr>
                    </a:gs>
                    <a:gs pos="100000">
                      <a:srgbClr val="FFEDB4">
                        <a:alpha val="100000"/>
                      </a:srgbClr>
                    </a:gs>
                  </a:gsLst>
                  <a:lin ang="0"/>
                </a:gradFill>
                <a:latin typeface="Garet Bold"/>
                <a:ea typeface="Garet Bold"/>
                <a:cs typeface="Garet Bold"/>
                <a:sym typeface="Garet Bold"/>
              </a:rPr>
              <a:t>Reis</a:t>
            </a:r>
          </a:p>
        </p:txBody>
      </p:sp>
      <p:sp>
        <p:nvSpPr>
          <p:cNvPr name="TextBox 7" id="7"/>
          <p:cNvSpPr txBox="true"/>
          <p:nvPr/>
        </p:nvSpPr>
        <p:spPr>
          <a:xfrm rot="0">
            <a:off x="16001883" y="908122"/>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Randy</a:t>
            </a:r>
          </a:p>
        </p:txBody>
      </p:sp>
    </p:spTree>
  </p:cSld>
  <p:clrMapOvr>
    <a:masterClrMapping/>
  </p:clrMapOvr>
  <p:transition spd="fast">
    <p:fade/>
  </p:transition>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TextBox 9" id="9"/>
          <p:cNvSpPr txBox="true"/>
          <p:nvPr/>
        </p:nvSpPr>
        <p:spPr>
          <a:xfrm rot="0">
            <a:off x="2053225" y="1623782"/>
            <a:ext cx="14181550" cy="930172"/>
          </a:xfrm>
          <a:prstGeom prst="rect">
            <a:avLst/>
          </a:prstGeom>
        </p:spPr>
        <p:txBody>
          <a:bodyPr anchor="t" rtlCol="false" tIns="0" lIns="0" bIns="0" rIns="0">
            <a:spAutoFit/>
          </a:bodyPr>
          <a:lstStyle/>
          <a:p>
            <a:pPr algn="ctr">
              <a:lnSpc>
                <a:spcPts val="6995"/>
              </a:lnSpc>
            </a:pPr>
            <a:r>
              <a:rPr lang="en-US" b="true" sz="6995">
                <a:gradFill>
                  <a:gsLst>
                    <a:gs pos="0">
                      <a:srgbClr val="E4CB90">
                        <a:alpha val="100000"/>
                      </a:srgbClr>
                    </a:gs>
                    <a:gs pos="100000">
                      <a:srgbClr val="FFEDB4">
                        <a:alpha val="100000"/>
                      </a:srgbClr>
                    </a:gs>
                  </a:gsLst>
                  <a:lin ang="0"/>
                </a:gradFill>
                <a:latin typeface="Garet Bold"/>
                <a:ea typeface="Garet Bold"/>
                <a:cs typeface="Garet Bold"/>
                <a:sym typeface="Garet Bold"/>
              </a:rPr>
              <a:t>REAL LIFE </a:t>
            </a:r>
            <a:r>
              <a:rPr lang="en-US" b="true" sz="6995">
                <a:solidFill>
                  <a:srgbClr val="FFFFFF"/>
                </a:solidFill>
                <a:latin typeface="Garet Bold"/>
                <a:ea typeface="Garet Bold"/>
                <a:cs typeface="Garet Bold"/>
                <a:sym typeface="Garet Bold"/>
              </a:rPr>
              <a:t>EXAMPLES</a:t>
            </a:r>
          </a:p>
        </p:txBody>
      </p:sp>
      <p:sp>
        <p:nvSpPr>
          <p:cNvPr name="Freeform 10" id="10"/>
          <p:cNvSpPr/>
          <p:nvPr/>
        </p:nvSpPr>
        <p:spPr>
          <a:xfrm flipH="false" flipV="false" rot="0">
            <a:off x="4192731" y="5743635"/>
            <a:ext cx="592007" cy="594235"/>
          </a:xfrm>
          <a:custGeom>
            <a:avLst/>
            <a:gdLst/>
            <a:ahLst/>
            <a:cxnLst/>
            <a:rect r="r" b="b" t="t" l="l"/>
            <a:pathLst>
              <a:path h="594235" w="592007">
                <a:moveTo>
                  <a:pt x="0" y="0"/>
                </a:moveTo>
                <a:lnTo>
                  <a:pt x="592006" y="0"/>
                </a:lnTo>
                <a:lnTo>
                  <a:pt x="592006" y="594235"/>
                </a:lnTo>
                <a:lnTo>
                  <a:pt x="0" y="5942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3838494" y="7426895"/>
            <a:ext cx="1300479" cy="723392"/>
          </a:xfrm>
          <a:custGeom>
            <a:avLst/>
            <a:gdLst/>
            <a:ahLst/>
            <a:cxnLst/>
            <a:rect r="r" b="b" t="t" l="l"/>
            <a:pathLst>
              <a:path h="723392" w="1300479">
                <a:moveTo>
                  <a:pt x="0" y="0"/>
                </a:moveTo>
                <a:lnTo>
                  <a:pt x="1300480" y="0"/>
                </a:lnTo>
                <a:lnTo>
                  <a:pt x="1300480" y="723391"/>
                </a:lnTo>
                <a:lnTo>
                  <a:pt x="0" y="72339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2" id="12"/>
          <p:cNvSpPr txBox="true"/>
          <p:nvPr/>
        </p:nvSpPr>
        <p:spPr>
          <a:xfrm rot="0">
            <a:off x="3247246" y="3587923"/>
            <a:ext cx="2482977" cy="520700"/>
          </a:xfrm>
          <a:prstGeom prst="rect">
            <a:avLst/>
          </a:prstGeom>
        </p:spPr>
        <p:txBody>
          <a:bodyPr anchor="t" rtlCol="false" tIns="0" lIns="0" bIns="0" rIns="0">
            <a:spAutoFit/>
          </a:bodyPr>
          <a:lstStyle/>
          <a:p>
            <a:pPr algn="ctr">
              <a:lnSpc>
                <a:spcPts val="3999"/>
              </a:lnSpc>
            </a:pPr>
            <a:r>
              <a:rPr lang="en-US" sz="3999" i="true">
                <a:gradFill>
                  <a:gsLst>
                    <a:gs pos="0">
                      <a:srgbClr val="E4CB90">
                        <a:alpha val="100000"/>
                      </a:srgbClr>
                    </a:gs>
                    <a:gs pos="100000">
                      <a:srgbClr val="FFEDB4">
                        <a:alpha val="100000"/>
                      </a:srgbClr>
                    </a:gs>
                  </a:gsLst>
                  <a:lin ang="0"/>
                </a:gradFill>
                <a:latin typeface="Garet Italics"/>
                <a:ea typeface="Garet Italics"/>
                <a:cs typeface="Garet Italics"/>
                <a:sym typeface="Garet Italics"/>
              </a:rPr>
              <a:t>Ashley B</a:t>
            </a:r>
          </a:p>
        </p:txBody>
      </p:sp>
      <p:sp>
        <p:nvSpPr>
          <p:cNvPr name="TextBox 13" id="13"/>
          <p:cNvSpPr txBox="true"/>
          <p:nvPr/>
        </p:nvSpPr>
        <p:spPr>
          <a:xfrm rot="0">
            <a:off x="1061830" y="4473635"/>
            <a:ext cx="6853809" cy="431800"/>
          </a:xfrm>
          <a:prstGeom prst="rect">
            <a:avLst/>
          </a:prstGeom>
        </p:spPr>
        <p:txBody>
          <a:bodyPr anchor="t" rtlCol="false" tIns="0" lIns="0" bIns="0" rIns="0">
            <a:spAutoFit/>
          </a:bodyPr>
          <a:lstStyle/>
          <a:p>
            <a:pPr algn="ctr">
              <a:lnSpc>
                <a:spcPts val="3500"/>
              </a:lnSpc>
              <a:spcBef>
                <a:spcPct val="0"/>
              </a:spcBef>
            </a:pPr>
            <a:r>
              <a:rPr lang="en-US" sz="2500">
                <a:solidFill>
                  <a:srgbClr val="FFFFFF"/>
                </a:solidFill>
                <a:latin typeface="Garet"/>
                <a:ea typeface="Garet"/>
                <a:cs typeface="Garet"/>
                <a:sym typeface="Garet"/>
              </a:rPr>
              <a:t>ONE Conversation Changed Everything</a:t>
            </a:r>
          </a:p>
        </p:txBody>
      </p:sp>
      <p:sp>
        <p:nvSpPr>
          <p:cNvPr name="TextBox 14" id="14"/>
          <p:cNvSpPr txBox="true"/>
          <p:nvPr/>
        </p:nvSpPr>
        <p:spPr>
          <a:xfrm rot="0">
            <a:off x="1028700" y="5147396"/>
            <a:ext cx="6853809" cy="431800"/>
          </a:xfrm>
          <a:prstGeom prst="rect">
            <a:avLst/>
          </a:prstGeom>
        </p:spPr>
        <p:txBody>
          <a:bodyPr anchor="t" rtlCol="false" tIns="0" lIns="0" bIns="0" rIns="0">
            <a:spAutoFit/>
          </a:bodyPr>
          <a:lstStyle/>
          <a:p>
            <a:pPr algn="ctr">
              <a:lnSpc>
                <a:spcPts val="3500"/>
              </a:lnSpc>
              <a:spcBef>
                <a:spcPct val="0"/>
              </a:spcBef>
            </a:pPr>
            <a:r>
              <a:rPr lang="en-US" b="true" sz="2500">
                <a:gradFill>
                  <a:gsLst>
                    <a:gs pos="0">
                      <a:srgbClr val="E4CB90">
                        <a:alpha val="100000"/>
                      </a:srgbClr>
                    </a:gs>
                    <a:gs pos="100000">
                      <a:srgbClr val="FFEDB4">
                        <a:alpha val="100000"/>
                      </a:srgbClr>
                    </a:gs>
                  </a:gsLst>
                  <a:lin ang="0"/>
                </a:gradFill>
                <a:latin typeface="Garet Bold"/>
                <a:ea typeface="Garet Bold"/>
                <a:cs typeface="Garet Bold"/>
                <a:sym typeface="Garet Bold"/>
              </a:rPr>
              <a:t>Recruited 1 agent total</a:t>
            </a:r>
          </a:p>
        </p:txBody>
      </p:sp>
      <p:sp>
        <p:nvSpPr>
          <p:cNvPr name="TextBox 15" id="15"/>
          <p:cNvSpPr txBox="true"/>
          <p:nvPr/>
        </p:nvSpPr>
        <p:spPr>
          <a:xfrm rot="0">
            <a:off x="1061830" y="6699820"/>
            <a:ext cx="6853809" cy="431800"/>
          </a:xfrm>
          <a:prstGeom prst="rect">
            <a:avLst/>
          </a:prstGeom>
        </p:spPr>
        <p:txBody>
          <a:bodyPr anchor="t" rtlCol="false" tIns="0" lIns="0" bIns="0" rIns="0">
            <a:spAutoFit/>
          </a:bodyPr>
          <a:lstStyle/>
          <a:p>
            <a:pPr algn="ctr">
              <a:lnSpc>
                <a:spcPts val="3500"/>
              </a:lnSpc>
              <a:spcBef>
                <a:spcPct val="0"/>
              </a:spcBef>
            </a:pPr>
            <a:r>
              <a:rPr lang="en-US" b="true" sz="2500">
                <a:gradFill>
                  <a:gsLst>
                    <a:gs pos="0">
                      <a:srgbClr val="E4CB90">
                        <a:alpha val="100000"/>
                      </a:srgbClr>
                    </a:gs>
                    <a:gs pos="100000">
                      <a:srgbClr val="FFEDB4">
                        <a:alpha val="100000"/>
                      </a:srgbClr>
                    </a:gs>
                  </a:gsLst>
                  <a:lin ang="0"/>
                </a:gradFill>
                <a:latin typeface="Garet Bold"/>
                <a:ea typeface="Garet Bold"/>
                <a:cs typeface="Garet Bold"/>
                <a:sym typeface="Garet Bold"/>
              </a:rPr>
              <a:t>Organization grew to 466 agents</a:t>
            </a:r>
          </a:p>
        </p:txBody>
      </p:sp>
      <p:sp>
        <p:nvSpPr>
          <p:cNvPr name="Freeform 16" id="16"/>
          <p:cNvSpPr/>
          <p:nvPr/>
        </p:nvSpPr>
        <p:spPr>
          <a:xfrm flipH="false" flipV="false" rot="0">
            <a:off x="5079983" y="7426895"/>
            <a:ext cx="1300479" cy="723392"/>
          </a:xfrm>
          <a:custGeom>
            <a:avLst/>
            <a:gdLst/>
            <a:ahLst/>
            <a:cxnLst/>
            <a:rect r="r" b="b" t="t" l="l"/>
            <a:pathLst>
              <a:path h="723392" w="1300479">
                <a:moveTo>
                  <a:pt x="0" y="0"/>
                </a:moveTo>
                <a:lnTo>
                  <a:pt x="1300479" y="0"/>
                </a:lnTo>
                <a:lnTo>
                  <a:pt x="1300479" y="723391"/>
                </a:lnTo>
                <a:lnTo>
                  <a:pt x="0" y="72339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p:cNvSpPr/>
          <p:nvPr/>
        </p:nvSpPr>
        <p:spPr>
          <a:xfrm flipH="false" flipV="false" rot="0">
            <a:off x="2597006" y="7426895"/>
            <a:ext cx="1300479" cy="723392"/>
          </a:xfrm>
          <a:custGeom>
            <a:avLst/>
            <a:gdLst/>
            <a:ahLst/>
            <a:cxnLst/>
            <a:rect r="r" b="b" t="t" l="l"/>
            <a:pathLst>
              <a:path h="723392" w="1300479">
                <a:moveTo>
                  <a:pt x="0" y="0"/>
                </a:moveTo>
                <a:lnTo>
                  <a:pt x="1300479" y="0"/>
                </a:lnTo>
                <a:lnTo>
                  <a:pt x="1300479" y="723391"/>
                </a:lnTo>
                <a:lnTo>
                  <a:pt x="0" y="72339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8" id="18"/>
          <p:cNvSpPr txBox="true"/>
          <p:nvPr/>
        </p:nvSpPr>
        <p:spPr>
          <a:xfrm rot="0">
            <a:off x="11460855" y="3587923"/>
            <a:ext cx="2482977" cy="520700"/>
          </a:xfrm>
          <a:prstGeom prst="rect">
            <a:avLst/>
          </a:prstGeom>
        </p:spPr>
        <p:txBody>
          <a:bodyPr anchor="t" rtlCol="false" tIns="0" lIns="0" bIns="0" rIns="0">
            <a:spAutoFit/>
          </a:bodyPr>
          <a:lstStyle/>
          <a:p>
            <a:pPr algn="ctr">
              <a:lnSpc>
                <a:spcPts val="3999"/>
              </a:lnSpc>
            </a:pPr>
            <a:r>
              <a:rPr lang="en-US" sz="3999" i="true">
                <a:gradFill>
                  <a:gsLst>
                    <a:gs pos="0">
                      <a:srgbClr val="E4CB90">
                        <a:alpha val="100000"/>
                      </a:srgbClr>
                    </a:gs>
                    <a:gs pos="100000">
                      <a:srgbClr val="FFEDB4">
                        <a:alpha val="100000"/>
                      </a:srgbClr>
                    </a:gs>
                  </a:gsLst>
                  <a:lin ang="0"/>
                </a:gradFill>
                <a:latin typeface="Garet Italics"/>
                <a:ea typeface="Garet Italics"/>
                <a:cs typeface="Garet Italics"/>
                <a:sym typeface="Garet Italics"/>
              </a:rPr>
              <a:t>Han Q</a:t>
            </a:r>
          </a:p>
        </p:txBody>
      </p:sp>
      <p:sp>
        <p:nvSpPr>
          <p:cNvPr name="TextBox 19" id="19"/>
          <p:cNvSpPr txBox="true"/>
          <p:nvPr/>
        </p:nvSpPr>
        <p:spPr>
          <a:xfrm rot="0">
            <a:off x="9275439" y="4473635"/>
            <a:ext cx="6853809" cy="431800"/>
          </a:xfrm>
          <a:prstGeom prst="rect">
            <a:avLst/>
          </a:prstGeom>
        </p:spPr>
        <p:txBody>
          <a:bodyPr anchor="t" rtlCol="false" tIns="0" lIns="0" bIns="0" rIns="0">
            <a:spAutoFit/>
          </a:bodyPr>
          <a:lstStyle/>
          <a:p>
            <a:pPr algn="ctr">
              <a:lnSpc>
                <a:spcPts val="3500"/>
              </a:lnSpc>
              <a:spcBef>
                <a:spcPct val="0"/>
              </a:spcBef>
            </a:pPr>
            <a:r>
              <a:rPr lang="en-US" sz="2500">
                <a:solidFill>
                  <a:srgbClr val="FFFFFF"/>
                </a:solidFill>
                <a:latin typeface="Garet"/>
                <a:ea typeface="Garet"/>
                <a:cs typeface="Garet"/>
                <a:sym typeface="Garet"/>
              </a:rPr>
              <a:t>It Was Never About Recruiting Hundreds</a:t>
            </a:r>
          </a:p>
        </p:txBody>
      </p:sp>
      <p:sp>
        <p:nvSpPr>
          <p:cNvPr name="Freeform 20" id="20"/>
          <p:cNvSpPr/>
          <p:nvPr/>
        </p:nvSpPr>
        <p:spPr>
          <a:xfrm flipH="false" flipV="false" rot="0">
            <a:off x="12110337" y="5743635"/>
            <a:ext cx="592007" cy="594235"/>
          </a:xfrm>
          <a:custGeom>
            <a:avLst/>
            <a:gdLst/>
            <a:ahLst/>
            <a:cxnLst/>
            <a:rect r="r" b="b" t="t" l="l"/>
            <a:pathLst>
              <a:path h="594235" w="592007">
                <a:moveTo>
                  <a:pt x="0" y="0"/>
                </a:moveTo>
                <a:lnTo>
                  <a:pt x="592006" y="0"/>
                </a:lnTo>
                <a:lnTo>
                  <a:pt x="592006" y="594235"/>
                </a:lnTo>
                <a:lnTo>
                  <a:pt x="0" y="5942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1" id="21"/>
          <p:cNvSpPr txBox="true"/>
          <p:nvPr/>
        </p:nvSpPr>
        <p:spPr>
          <a:xfrm rot="0">
            <a:off x="9275439" y="5147396"/>
            <a:ext cx="6853809" cy="431800"/>
          </a:xfrm>
          <a:prstGeom prst="rect">
            <a:avLst/>
          </a:prstGeom>
        </p:spPr>
        <p:txBody>
          <a:bodyPr anchor="t" rtlCol="false" tIns="0" lIns="0" bIns="0" rIns="0">
            <a:spAutoFit/>
          </a:bodyPr>
          <a:lstStyle/>
          <a:p>
            <a:pPr algn="ctr">
              <a:lnSpc>
                <a:spcPts val="3500"/>
              </a:lnSpc>
              <a:spcBef>
                <a:spcPct val="0"/>
              </a:spcBef>
            </a:pPr>
            <a:r>
              <a:rPr lang="en-US" b="true" sz="2500">
                <a:gradFill>
                  <a:gsLst>
                    <a:gs pos="0">
                      <a:srgbClr val="E4CB90">
                        <a:alpha val="100000"/>
                      </a:srgbClr>
                    </a:gs>
                    <a:gs pos="100000">
                      <a:srgbClr val="FFEDB4">
                        <a:alpha val="100000"/>
                      </a:srgbClr>
                    </a:gs>
                  </a:gsLst>
                  <a:lin ang="0"/>
                </a:gradFill>
                <a:latin typeface="Garet Bold"/>
                <a:ea typeface="Garet Bold"/>
                <a:cs typeface="Garet Bold"/>
                <a:sym typeface="Garet Bold"/>
              </a:rPr>
              <a:t>Personally recruited 2 agents</a:t>
            </a:r>
          </a:p>
        </p:txBody>
      </p:sp>
      <p:sp>
        <p:nvSpPr>
          <p:cNvPr name="Freeform 22" id="22"/>
          <p:cNvSpPr/>
          <p:nvPr/>
        </p:nvSpPr>
        <p:spPr>
          <a:xfrm flipH="false" flipV="false" rot="0">
            <a:off x="12702343" y="5743635"/>
            <a:ext cx="592007" cy="594235"/>
          </a:xfrm>
          <a:custGeom>
            <a:avLst/>
            <a:gdLst/>
            <a:ahLst/>
            <a:cxnLst/>
            <a:rect r="r" b="b" t="t" l="l"/>
            <a:pathLst>
              <a:path h="594235" w="592007">
                <a:moveTo>
                  <a:pt x="0" y="0"/>
                </a:moveTo>
                <a:lnTo>
                  <a:pt x="592007" y="0"/>
                </a:lnTo>
                <a:lnTo>
                  <a:pt x="592007" y="594235"/>
                </a:lnTo>
                <a:lnTo>
                  <a:pt x="0" y="5942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3" id="23"/>
          <p:cNvSpPr/>
          <p:nvPr/>
        </p:nvSpPr>
        <p:spPr>
          <a:xfrm flipH="false" flipV="false" rot="0">
            <a:off x="12052104" y="7400161"/>
            <a:ext cx="1300479" cy="723392"/>
          </a:xfrm>
          <a:custGeom>
            <a:avLst/>
            <a:gdLst/>
            <a:ahLst/>
            <a:cxnLst/>
            <a:rect r="r" b="b" t="t" l="l"/>
            <a:pathLst>
              <a:path h="723392" w="1300479">
                <a:moveTo>
                  <a:pt x="0" y="0"/>
                </a:moveTo>
                <a:lnTo>
                  <a:pt x="1300479" y="0"/>
                </a:lnTo>
                <a:lnTo>
                  <a:pt x="1300479" y="723392"/>
                </a:lnTo>
                <a:lnTo>
                  <a:pt x="0" y="72339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4" id="24"/>
          <p:cNvSpPr txBox="true"/>
          <p:nvPr/>
        </p:nvSpPr>
        <p:spPr>
          <a:xfrm rot="0">
            <a:off x="9275439" y="6673086"/>
            <a:ext cx="6853809" cy="431800"/>
          </a:xfrm>
          <a:prstGeom prst="rect">
            <a:avLst/>
          </a:prstGeom>
        </p:spPr>
        <p:txBody>
          <a:bodyPr anchor="t" rtlCol="false" tIns="0" lIns="0" bIns="0" rIns="0">
            <a:spAutoFit/>
          </a:bodyPr>
          <a:lstStyle/>
          <a:p>
            <a:pPr algn="ctr">
              <a:lnSpc>
                <a:spcPts val="3500"/>
              </a:lnSpc>
              <a:spcBef>
                <a:spcPct val="0"/>
              </a:spcBef>
            </a:pPr>
            <a:r>
              <a:rPr lang="en-US" b="true" sz="2500">
                <a:gradFill>
                  <a:gsLst>
                    <a:gs pos="0">
                      <a:srgbClr val="E4CB90">
                        <a:alpha val="100000"/>
                      </a:srgbClr>
                    </a:gs>
                    <a:gs pos="100000">
                      <a:srgbClr val="FFEDB4">
                        <a:alpha val="100000"/>
                      </a:srgbClr>
                    </a:gs>
                  </a:gsLst>
                  <a:lin ang="0"/>
                </a:gradFill>
                <a:latin typeface="Garet Bold"/>
                <a:ea typeface="Garet Bold"/>
                <a:cs typeface="Garet Bold"/>
                <a:sym typeface="Garet Bold"/>
              </a:rPr>
              <a:t>Organization grew to 442 agents</a:t>
            </a:r>
          </a:p>
        </p:txBody>
      </p:sp>
      <p:sp>
        <p:nvSpPr>
          <p:cNvPr name="Freeform 25" id="25"/>
          <p:cNvSpPr/>
          <p:nvPr/>
        </p:nvSpPr>
        <p:spPr>
          <a:xfrm flipH="false" flipV="false" rot="0">
            <a:off x="13293592" y="7400161"/>
            <a:ext cx="1300479" cy="723392"/>
          </a:xfrm>
          <a:custGeom>
            <a:avLst/>
            <a:gdLst/>
            <a:ahLst/>
            <a:cxnLst/>
            <a:rect r="r" b="b" t="t" l="l"/>
            <a:pathLst>
              <a:path h="723392" w="1300479">
                <a:moveTo>
                  <a:pt x="0" y="0"/>
                </a:moveTo>
                <a:lnTo>
                  <a:pt x="1300480" y="0"/>
                </a:lnTo>
                <a:lnTo>
                  <a:pt x="1300480" y="723392"/>
                </a:lnTo>
                <a:lnTo>
                  <a:pt x="0" y="72339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6" id="26"/>
          <p:cNvSpPr/>
          <p:nvPr/>
        </p:nvSpPr>
        <p:spPr>
          <a:xfrm flipH="false" flipV="false" rot="0">
            <a:off x="10810615" y="7400161"/>
            <a:ext cx="1300479" cy="723392"/>
          </a:xfrm>
          <a:custGeom>
            <a:avLst/>
            <a:gdLst/>
            <a:ahLst/>
            <a:cxnLst/>
            <a:rect r="r" b="b" t="t" l="l"/>
            <a:pathLst>
              <a:path h="723392" w="1300479">
                <a:moveTo>
                  <a:pt x="0" y="0"/>
                </a:moveTo>
                <a:lnTo>
                  <a:pt x="1300480" y="0"/>
                </a:lnTo>
                <a:lnTo>
                  <a:pt x="1300480" y="723392"/>
                </a:lnTo>
                <a:lnTo>
                  <a:pt x="0" y="72339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7" id="27"/>
          <p:cNvSpPr txBox="true"/>
          <p:nvPr/>
        </p:nvSpPr>
        <p:spPr>
          <a:xfrm rot="0">
            <a:off x="2972265" y="8809990"/>
            <a:ext cx="12343469" cy="448310"/>
          </a:xfrm>
          <a:prstGeom prst="rect">
            <a:avLst/>
          </a:prstGeom>
        </p:spPr>
        <p:txBody>
          <a:bodyPr anchor="t" rtlCol="false" tIns="0" lIns="0" bIns="0" rIns="0">
            <a:spAutoFit/>
          </a:bodyPr>
          <a:lstStyle/>
          <a:p>
            <a:pPr algn="ctr">
              <a:lnSpc>
                <a:spcPts val="3640"/>
              </a:lnSpc>
              <a:spcBef>
                <a:spcPct val="0"/>
              </a:spcBef>
            </a:pPr>
            <a:r>
              <a:rPr lang="en-US" b="true" sz="2600">
                <a:solidFill>
                  <a:srgbClr val="FFFFFF"/>
                </a:solidFill>
                <a:latin typeface="Garet Bold"/>
                <a:ea typeface="Garet Bold"/>
                <a:cs typeface="Garet Bold"/>
                <a:sym typeface="Garet Bold"/>
              </a:rPr>
              <a:t>Thi</a:t>
            </a:r>
            <a:r>
              <a:rPr lang="en-US" b="true" sz="2600">
                <a:solidFill>
                  <a:srgbClr val="FFFFFF"/>
                </a:solidFill>
                <a:latin typeface="Garet Bold"/>
                <a:ea typeface="Garet Bold"/>
                <a:cs typeface="Garet Bold"/>
                <a:sym typeface="Garet Bold"/>
              </a:rPr>
              <a:t>s is what scalable growth looks like. Legacy growth compounds.</a:t>
            </a:r>
          </a:p>
        </p:txBody>
      </p:sp>
      <p:sp>
        <p:nvSpPr>
          <p:cNvPr name="TextBox 28" id="28"/>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Traci</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TextBox 9" id="9"/>
          <p:cNvSpPr txBox="true"/>
          <p:nvPr/>
        </p:nvSpPr>
        <p:spPr>
          <a:xfrm rot="0">
            <a:off x="2053225" y="1920650"/>
            <a:ext cx="14181550" cy="1815997"/>
          </a:xfrm>
          <a:prstGeom prst="rect">
            <a:avLst/>
          </a:prstGeom>
        </p:spPr>
        <p:txBody>
          <a:bodyPr anchor="t" rtlCol="false" tIns="0" lIns="0" bIns="0" rIns="0">
            <a:spAutoFit/>
          </a:bodyPr>
          <a:lstStyle/>
          <a:p>
            <a:pPr algn="ctr">
              <a:lnSpc>
                <a:spcPts val="6995"/>
              </a:lnSpc>
            </a:pPr>
            <a:r>
              <a:rPr lang="en-US" b="true" sz="6995">
                <a:gradFill>
                  <a:gsLst>
                    <a:gs pos="0">
                      <a:srgbClr val="E4CB90">
                        <a:alpha val="100000"/>
                      </a:srgbClr>
                    </a:gs>
                    <a:gs pos="100000">
                      <a:srgbClr val="FFEDB4">
                        <a:alpha val="100000"/>
                      </a:srgbClr>
                    </a:gs>
                  </a:gsLst>
                  <a:lin ang="0"/>
                </a:gradFill>
                <a:latin typeface="Garet Bold"/>
                <a:ea typeface="Garet Bold"/>
                <a:cs typeface="Garet Bold"/>
                <a:sym typeface="Garet Bold"/>
              </a:rPr>
              <a:t>10</a:t>
            </a:r>
            <a:r>
              <a:rPr lang="en-US" b="true" sz="6995">
                <a:solidFill>
                  <a:srgbClr val="FFFFFF"/>
                </a:solidFill>
                <a:latin typeface="Garet Bold"/>
                <a:ea typeface="Garet Bold"/>
                <a:cs typeface="Garet Bold"/>
                <a:sym typeface="Garet Bold"/>
              </a:rPr>
              <a:t> CAPPING AGENTS </a:t>
            </a:r>
            <a:r>
              <a:rPr lang="en-US" b="true" sz="6995" i="true">
                <a:solidFill>
                  <a:srgbClr val="FFFFFF"/>
                </a:solidFill>
                <a:latin typeface="Garet Bold Italics"/>
                <a:ea typeface="Garet Bold Italics"/>
                <a:cs typeface="Garet Bold Italics"/>
                <a:sym typeface="Garet Bold Italics"/>
              </a:rPr>
              <a:t>WHO SPONSOR</a:t>
            </a:r>
            <a:r>
              <a:rPr lang="en-US" b="true" sz="6995">
                <a:solidFill>
                  <a:srgbClr val="FFFFFF"/>
                </a:solidFill>
                <a:latin typeface="Garet Bold"/>
                <a:ea typeface="Garet Bold"/>
                <a:cs typeface="Garet Bold"/>
                <a:sym typeface="Garet Bold"/>
              </a:rPr>
              <a:t> </a:t>
            </a:r>
            <a:r>
              <a:rPr lang="en-US" b="true" sz="6995">
                <a:gradFill>
                  <a:gsLst>
                    <a:gs pos="0">
                      <a:srgbClr val="E4CB90">
                        <a:alpha val="100000"/>
                      </a:srgbClr>
                    </a:gs>
                    <a:gs pos="100000">
                      <a:srgbClr val="FFEDB4">
                        <a:alpha val="100000"/>
                      </a:srgbClr>
                    </a:gs>
                  </a:gsLst>
                  <a:lin ang="0"/>
                </a:gradFill>
                <a:latin typeface="Garet Bold"/>
                <a:ea typeface="Garet Bold"/>
                <a:cs typeface="Garet Bold"/>
                <a:sym typeface="Garet Bold"/>
              </a:rPr>
              <a:t>10</a:t>
            </a:r>
            <a:r>
              <a:rPr lang="en-US" b="true" sz="6995">
                <a:solidFill>
                  <a:srgbClr val="FFFFFF"/>
                </a:solidFill>
                <a:latin typeface="Garet Bold"/>
                <a:ea typeface="Garet Bold"/>
                <a:cs typeface="Garet Bold"/>
                <a:sym typeface="Garet Bold"/>
              </a:rPr>
              <a:t> CAPPING AGENTS</a:t>
            </a:r>
          </a:p>
        </p:txBody>
      </p:sp>
      <p:grpSp>
        <p:nvGrpSpPr>
          <p:cNvPr name="Group 10" id="10"/>
          <p:cNvGrpSpPr/>
          <p:nvPr/>
        </p:nvGrpSpPr>
        <p:grpSpPr>
          <a:xfrm rot="0">
            <a:off x="2483273" y="4351312"/>
            <a:ext cx="13321454" cy="1184114"/>
            <a:chOff x="0" y="0"/>
            <a:chExt cx="17761939" cy="1578819"/>
          </a:xfrm>
        </p:grpSpPr>
        <p:sp>
          <p:nvSpPr>
            <p:cNvPr name="Freeform 11" id="11"/>
            <p:cNvSpPr/>
            <p:nvPr/>
          </p:nvSpPr>
          <p:spPr>
            <a:xfrm flipH="false" flipV="false" rot="0">
              <a:off x="0" y="656737"/>
              <a:ext cx="2756223" cy="922082"/>
            </a:xfrm>
            <a:custGeom>
              <a:avLst/>
              <a:gdLst/>
              <a:ahLst/>
              <a:cxnLst/>
              <a:rect r="r" b="b" t="t" l="l"/>
              <a:pathLst>
                <a:path h="922082" w="2756223">
                  <a:moveTo>
                    <a:pt x="0" y="0"/>
                  </a:moveTo>
                  <a:lnTo>
                    <a:pt x="2756223" y="0"/>
                  </a:lnTo>
                  <a:lnTo>
                    <a:pt x="2756223" y="922082"/>
                  </a:lnTo>
                  <a:lnTo>
                    <a:pt x="0" y="92208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0">
              <a:off x="460124" y="-133350"/>
              <a:ext cx="1835976" cy="1446824"/>
            </a:xfrm>
            <a:prstGeom prst="rect">
              <a:avLst/>
            </a:prstGeom>
          </p:spPr>
          <p:txBody>
            <a:bodyPr anchor="t" rtlCol="false" tIns="0" lIns="0" bIns="0" rIns="0">
              <a:spAutoFit/>
            </a:bodyPr>
            <a:lstStyle/>
            <a:p>
              <a:pPr algn="ctr">
                <a:lnSpc>
                  <a:spcPts val="9133"/>
                </a:lnSpc>
                <a:spcBef>
                  <a:spcPct val="0"/>
                </a:spcBef>
              </a:pPr>
              <a:r>
                <a:rPr lang="en-US" b="true" sz="6524">
                  <a:solidFill>
                    <a:srgbClr val="FFFFFF"/>
                  </a:solidFill>
                  <a:latin typeface="Gotham Condensed Bold"/>
                  <a:ea typeface="Gotham Condensed Bold"/>
                  <a:cs typeface="Gotham Condensed Bold"/>
                  <a:sym typeface="Gotham Condensed Bold"/>
                </a:rPr>
                <a:t>TIER 1</a:t>
              </a:r>
            </a:p>
          </p:txBody>
        </p:sp>
        <p:sp>
          <p:nvSpPr>
            <p:cNvPr name="Freeform 13" id="13"/>
            <p:cNvSpPr/>
            <p:nvPr/>
          </p:nvSpPr>
          <p:spPr>
            <a:xfrm flipH="false" flipV="false" rot="0">
              <a:off x="3068979" y="372805"/>
              <a:ext cx="1206014" cy="1206014"/>
            </a:xfrm>
            <a:custGeom>
              <a:avLst/>
              <a:gdLst/>
              <a:ahLst/>
              <a:cxnLst/>
              <a:rect r="r" b="b" t="t" l="l"/>
              <a:pathLst>
                <a:path h="1206014" w="1206014">
                  <a:moveTo>
                    <a:pt x="0" y="0"/>
                  </a:moveTo>
                  <a:lnTo>
                    <a:pt x="1206013" y="0"/>
                  </a:lnTo>
                  <a:lnTo>
                    <a:pt x="1206013" y="1206014"/>
                  </a:lnTo>
                  <a:lnTo>
                    <a:pt x="0" y="12060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4" id="14"/>
            <p:cNvSpPr txBox="true"/>
            <p:nvPr/>
          </p:nvSpPr>
          <p:spPr>
            <a:xfrm rot="0">
              <a:off x="4588584" y="496423"/>
              <a:ext cx="8469730" cy="882578"/>
            </a:xfrm>
            <a:prstGeom prst="rect">
              <a:avLst/>
            </a:prstGeom>
          </p:spPr>
          <p:txBody>
            <a:bodyPr anchor="t" rtlCol="false" tIns="0" lIns="0" bIns="0" rIns="0">
              <a:spAutoFit/>
            </a:bodyPr>
            <a:lstStyle/>
            <a:p>
              <a:pPr algn="ctr">
                <a:lnSpc>
                  <a:spcPts val="5555"/>
                </a:lnSpc>
                <a:spcBef>
                  <a:spcPct val="0"/>
                </a:spcBef>
              </a:pPr>
              <a:r>
                <a:rPr lang="en-US" b="true" sz="3968">
                  <a:solidFill>
                    <a:srgbClr val="FFFFFF"/>
                  </a:solidFill>
                  <a:latin typeface="Gotham Condensed Bold"/>
                  <a:ea typeface="Gotham Condensed Bold"/>
                  <a:cs typeface="Gotham Condensed Bold"/>
                  <a:sym typeface="Gotham Condensed Bold"/>
                </a:rPr>
                <a:t>10 CAPPING FRONT LINE AGENTS X $1,400 = </a:t>
              </a:r>
            </a:p>
          </p:txBody>
        </p:sp>
        <p:sp>
          <p:nvSpPr>
            <p:cNvPr name="Freeform 15" id="15"/>
            <p:cNvSpPr/>
            <p:nvPr/>
          </p:nvSpPr>
          <p:spPr>
            <a:xfrm flipH="false" flipV="false" rot="0">
              <a:off x="13375814" y="455811"/>
              <a:ext cx="865994" cy="865994"/>
            </a:xfrm>
            <a:custGeom>
              <a:avLst/>
              <a:gdLst/>
              <a:ahLst/>
              <a:cxnLst/>
              <a:rect r="r" b="b" t="t" l="l"/>
              <a:pathLst>
                <a:path h="865994" w="865994">
                  <a:moveTo>
                    <a:pt x="0" y="0"/>
                  </a:moveTo>
                  <a:lnTo>
                    <a:pt x="865994" y="0"/>
                  </a:lnTo>
                  <a:lnTo>
                    <a:pt x="865994" y="865994"/>
                  </a:lnTo>
                  <a:lnTo>
                    <a:pt x="0" y="8659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14393245" y="478974"/>
              <a:ext cx="3368693" cy="752992"/>
            </a:xfrm>
            <a:prstGeom prst="rect">
              <a:avLst/>
            </a:prstGeom>
          </p:spPr>
          <p:txBody>
            <a:bodyPr anchor="t" rtlCol="false" tIns="0" lIns="0" bIns="0" rIns="0">
              <a:spAutoFit/>
            </a:bodyPr>
            <a:lstStyle/>
            <a:p>
              <a:pPr algn="ctr">
                <a:lnSpc>
                  <a:spcPts val="4794"/>
                </a:lnSpc>
                <a:spcBef>
                  <a:spcPct val="0"/>
                </a:spcBef>
              </a:pPr>
              <a:r>
                <a:rPr lang="en-US" b="true" sz="3424">
                  <a:solidFill>
                    <a:srgbClr val="FFFFFF"/>
                  </a:solidFill>
                  <a:latin typeface="Gotham Condensed Bold"/>
                  <a:ea typeface="Gotham Condensed Bold"/>
                  <a:cs typeface="Gotham Condensed Bold"/>
                  <a:sym typeface="Gotham Condensed Bold"/>
                </a:rPr>
                <a:t>$14,000 + BONUSES</a:t>
              </a:r>
            </a:p>
          </p:txBody>
        </p:sp>
      </p:grpSp>
      <p:grpSp>
        <p:nvGrpSpPr>
          <p:cNvPr name="Group 17" id="17"/>
          <p:cNvGrpSpPr/>
          <p:nvPr/>
        </p:nvGrpSpPr>
        <p:grpSpPr>
          <a:xfrm rot="0">
            <a:off x="2413279" y="5905989"/>
            <a:ext cx="13821496" cy="1184114"/>
            <a:chOff x="0" y="0"/>
            <a:chExt cx="18428661" cy="1578819"/>
          </a:xfrm>
        </p:grpSpPr>
        <p:sp>
          <p:nvSpPr>
            <p:cNvPr name="Freeform 18" id="18"/>
            <p:cNvSpPr/>
            <p:nvPr/>
          </p:nvSpPr>
          <p:spPr>
            <a:xfrm flipH="false" flipV="false" rot="0">
              <a:off x="0" y="656737"/>
              <a:ext cx="2756223" cy="922082"/>
            </a:xfrm>
            <a:custGeom>
              <a:avLst/>
              <a:gdLst/>
              <a:ahLst/>
              <a:cxnLst/>
              <a:rect r="r" b="b" t="t" l="l"/>
              <a:pathLst>
                <a:path h="922082" w="2756223">
                  <a:moveTo>
                    <a:pt x="0" y="0"/>
                  </a:moveTo>
                  <a:lnTo>
                    <a:pt x="2756223" y="0"/>
                  </a:lnTo>
                  <a:lnTo>
                    <a:pt x="2756223" y="922082"/>
                  </a:lnTo>
                  <a:lnTo>
                    <a:pt x="0" y="92208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9" id="19"/>
            <p:cNvSpPr txBox="true"/>
            <p:nvPr/>
          </p:nvSpPr>
          <p:spPr>
            <a:xfrm rot="0">
              <a:off x="155817" y="-133350"/>
              <a:ext cx="2304549" cy="1446824"/>
            </a:xfrm>
            <a:prstGeom prst="rect">
              <a:avLst/>
            </a:prstGeom>
          </p:spPr>
          <p:txBody>
            <a:bodyPr anchor="t" rtlCol="false" tIns="0" lIns="0" bIns="0" rIns="0">
              <a:spAutoFit/>
            </a:bodyPr>
            <a:lstStyle/>
            <a:p>
              <a:pPr algn="ctr">
                <a:lnSpc>
                  <a:spcPts val="9133"/>
                </a:lnSpc>
                <a:spcBef>
                  <a:spcPct val="0"/>
                </a:spcBef>
              </a:pPr>
              <a:r>
                <a:rPr lang="en-US" b="true" sz="6524">
                  <a:solidFill>
                    <a:srgbClr val="FFFFFF"/>
                  </a:solidFill>
                  <a:latin typeface="Gotham Condensed Bold"/>
                  <a:ea typeface="Gotham Condensed Bold"/>
                  <a:cs typeface="Gotham Condensed Bold"/>
                  <a:sym typeface="Gotham Condensed Bold"/>
                </a:rPr>
                <a:t>TIER 2</a:t>
              </a:r>
            </a:p>
          </p:txBody>
        </p:sp>
        <p:sp>
          <p:nvSpPr>
            <p:cNvPr name="Freeform 20" id="20"/>
            <p:cNvSpPr/>
            <p:nvPr/>
          </p:nvSpPr>
          <p:spPr>
            <a:xfrm flipH="false" flipV="false" rot="0">
              <a:off x="3214566" y="372805"/>
              <a:ext cx="1206014" cy="1206014"/>
            </a:xfrm>
            <a:custGeom>
              <a:avLst/>
              <a:gdLst/>
              <a:ahLst/>
              <a:cxnLst/>
              <a:rect r="r" b="b" t="t" l="l"/>
              <a:pathLst>
                <a:path h="1206014" w="1206014">
                  <a:moveTo>
                    <a:pt x="0" y="0"/>
                  </a:moveTo>
                  <a:lnTo>
                    <a:pt x="1206014" y="0"/>
                  </a:lnTo>
                  <a:lnTo>
                    <a:pt x="1206014" y="1206014"/>
                  </a:lnTo>
                  <a:lnTo>
                    <a:pt x="0" y="12060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1" id="21"/>
            <p:cNvSpPr txBox="true"/>
            <p:nvPr/>
          </p:nvSpPr>
          <p:spPr>
            <a:xfrm rot="0">
              <a:off x="4434522" y="620502"/>
              <a:ext cx="9070494" cy="882578"/>
            </a:xfrm>
            <a:prstGeom prst="rect">
              <a:avLst/>
            </a:prstGeom>
          </p:spPr>
          <p:txBody>
            <a:bodyPr anchor="t" rtlCol="false" tIns="0" lIns="0" bIns="0" rIns="0">
              <a:spAutoFit/>
            </a:bodyPr>
            <a:lstStyle/>
            <a:p>
              <a:pPr algn="ctr">
                <a:lnSpc>
                  <a:spcPts val="5555"/>
                </a:lnSpc>
                <a:spcBef>
                  <a:spcPct val="0"/>
                </a:spcBef>
              </a:pPr>
              <a:r>
                <a:rPr lang="en-US" b="true" sz="3968">
                  <a:solidFill>
                    <a:srgbClr val="FFFFFF"/>
                  </a:solidFill>
                  <a:latin typeface="Gotham Condensed Bold"/>
                  <a:ea typeface="Gotham Condensed Bold"/>
                  <a:cs typeface="Gotham Condensed Bold"/>
                  <a:sym typeface="Gotham Condensed Bold"/>
                </a:rPr>
                <a:t>100 CAPPING FRONT LINE AGENTS X $1,600 = </a:t>
              </a:r>
            </a:p>
          </p:txBody>
        </p:sp>
        <p:sp>
          <p:nvSpPr>
            <p:cNvPr name="Freeform 22" id="22"/>
            <p:cNvSpPr/>
            <p:nvPr/>
          </p:nvSpPr>
          <p:spPr>
            <a:xfrm flipH="false" flipV="false" rot="0">
              <a:off x="13375814" y="542815"/>
              <a:ext cx="865994" cy="865994"/>
            </a:xfrm>
            <a:custGeom>
              <a:avLst/>
              <a:gdLst/>
              <a:ahLst/>
              <a:cxnLst/>
              <a:rect r="r" b="b" t="t" l="l"/>
              <a:pathLst>
                <a:path h="865994" w="865994">
                  <a:moveTo>
                    <a:pt x="0" y="0"/>
                  </a:moveTo>
                  <a:lnTo>
                    <a:pt x="865994" y="0"/>
                  </a:lnTo>
                  <a:lnTo>
                    <a:pt x="865994" y="865994"/>
                  </a:lnTo>
                  <a:lnTo>
                    <a:pt x="0" y="8659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3" id="23"/>
            <p:cNvSpPr txBox="true"/>
            <p:nvPr/>
          </p:nvSpPr>
          <p:spPr>
            <a:xfrm rot="0">
              <a:off x="14117829" y="563935"/>
              <a:ext cx="4310832" cy="757079"/>
            </a:xfrm>
            <a:prstGeom prst="rect">
              <a:avLst/>
            </a:prstGeom>
          </p:spPr>
          <p:txBody>
            <a:bodyPr anchor="t" rtlCol="false" tIns="0" lIns="0" bIns="0" rIns="0">
              <a:spAutoFit/>
            </a:bodyPr>
            <a:lstStyle/>
            <a:p>
              <a:pPr algn="ctr">
                <a:lnSpc>
                  <a:spcPts val="4794"/>
                </a:lnSpc>
                <a:spcBef>
                  <a:spcPct val="0"/>
                </a:spcBef>
              </a:pPr>
              <a:r>
                <a:rPr lang="en-US" b="true" sz="3424">
                  <a:solidFill>
                    <a:srgbClr val="FFFFFF"/>
                  </a:solidFill>
                  <a:latin typeface="Gotham Condensed Bold"/>
                  <a:ea typeface="Gotham Condensed Bold"/>
                  <a:cs typeface="Gotham Condensed Bold"/>
                  <a:sym typeface="Gotham Condensed Bold"/>
                </a:rPr>
                <a:t>$160,000 + BONUSES</a:t>
              </a:r>
            </a:p>
          </p:txBody>
        </p:sp>
      </p:grpSp>
      <p:grpSp>
        <p:nvGrpSpPr>
          <p:cNvPr name="Group 24" id="24"/>
          <p:cNvGrpSpPr/>
          <p:nvPr/>
        </p:nvGrpSpPr>
        <p:grpSpPr>
          <a:xfrm rot="0">
            <a:off x="1567439" y="7915292"/>
            <a:ext cx="8275018" cy="787536"/>
            <a:chOff x="0" y="0"/>
            <a:chExt cx="11033357" cy="1050048"/>
          </a:xfrm>
        </p:grpSpPr>
        <p:sp>
          <p:nvSpPr>
            <p:cNvPr name="Freeform 25" id="25"/>
            <p:cNvSpPr/>
            <p:nvPr/>
          </p:nvSpPr>
          <p:spPr>
            <a:xfrm flipH="false" flipV="false" rot="0">
              <a:off x="0" y="0"/>
              <a:ext cx="946952" cy="1050048"/>
            </a:xfrm>
            <a:custGeom>
              <a:avLst/>
              <a:gdLst/>
              <a:ahLst/>
              <a:cxnLst/>
              <a:rect r="r" b="b" t="t" l="l"/>
              <a:pathLst>
                <a:path h="1050048" w="946952">
                  <a:moveTo>
                    <a:pt x="0" y="0"/>
                  </a:moveTo>
                  <a:lnTo>
                    <a:pt x="946952" y="0"/>
                  </a:lnTo>
                  <a:lnTo>
                    <a:pt x="946952" y="1050048"/>
                  </a:lnTo>
                  <a:lnTo>
                    <a:pt x="0" y="105004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26" id="26"/>
            <p:cNvSpPr txBox="true"/>
            <p:nvPr/>
          </p:nvSpPr>
          <p:spPr>
            <a:xfrm rot="0">
              <a:off x="1238218" y="226767"/>
              <a:ext cx="9795139" cy="823281"/>
            </a:xfrm>
            <a:prstGeom prst="rect">
              <a:avLst/>
            </a:prstGeom>
          </p:spPr>
          <p:txBody>
            <a:bodyPr anchor="t" rtlCol="false" tIns="0" lIns="0" bIns="0" rIns="0">
              <a:spAutoFit/>
            </a:bodyPr>
            <a:lstStyle/>
            <a:p>
              <a:pPr algn="ctr">
                <a:lnSpc>
                  <a:spcPts val="5164"/>
                </a:lnSpc>
                <a:spcBef>
                  <a:spcPct val="0"/>
                </a:spcBef>
              </a:pPr>
              <a:r>
                <a:rPr lang="en-US" b="true" sz="3688" i="true">
                  <a:solidFill>
                    <a:srgbClr val="FFFFFF"/>
                  </a:solidFill>
                  <a:latin typeface="Gotham Condensed Bold Italics"/>
                  <a:ea typeface="Gotham Condensed Bold Italics"/>
                  <a:cs typeface="Gotham Condensed Bold Italics"/>
                  <a:sym typeface="Gotham Condensed Bold Italics"/>
                </a:rPr>
                <a:t>TOTAL: AT LEAST $174,000/YEAR IN PASSIVE INCOME!</a:t>
              </a:r>
            </a:p>
          </p:txBody>
        </p:sp>
      </p:grpSp>
      <p:grpSp>
        <p:nvGrpSpPr>
          <p:cNvPr name="Group 27" id="27"/>
          <p:cNvGrpSpPr/>
          <p:nvPr/>
        </p:nvGrpSpPr>
        <p:grpSpPr>
          <a:xfrm rot="0">
            <a:off x="10064321" y="7778624"/>
            <a:ext cx="1060871" cy="1060871"/>
            <a:chOff x="0" y="0"/>
            <a:chExt cx="1414495" cy="1414495"/>
          </a:xfrm>
        </p:grpSpPr>
        <p:grpSp>
          <p:nvGrpSpPr>
            <p:cNvPr name="Group 28" id="28"/>
            <p:cNvGrpSpPr/>
            <p:nvPr/>
          </p:nvGrpSpPr>
          <p:grpSpPr>
            <a:xfrm rot="0">
              <a:off x="0" y="0"/>
              <a:ext cx="1414495" cy="1414495"/>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AC8"/>
              </a:solidFill>
            </p:spPr>
          </p:sp>
          <p:sp>
            <p:nvSpPr>
              <p:cNvPr name="TextBox 30" id="30"/>
              <p:cNvSpPr txBox="true"/>
              <p:nvPr/>
            </p:nvSpPr>
            <p:spPr>
              <a:xfrm>
                <a:off x="76200" y="152400"/>
                <a:ext cx="660400" cy="584200"/>
              </a:xfrm>
              <a:prstGeom prst="rect">
                <a:avLst/>
              </a:prstGeom>
            </p:spPr>
            <p:txBody>
              <a:bodyPr anchor="ctr" rtlCol="false" tIns="22338" lIns="22338" bIns="22338" rIns="22338"/>
              <a:lstStyle/>
              <a:p>
                <a:pPr algn="ctr">
                  <a:lnSpc>
                    <a:spcPts val="1403"/>
                  </a:lnSpc>
                </a:pPr>
              </a:p>
            </p:txBody>
          </p:sp>
        </p:grpSp>
        <p:sp>
          <p:nvSpPr>
            <p:cNvPr name="TextBox 31" id="31"/>
            <p:cNvSpPr txBox="true"/>
            <p:nvPr/>
          </p:nvSpPr>
          <p:spPr>
            <a:xfrm rot="0">
              <a:off x="191223" y="199758"/>
              <a:ext cx="1032048" cy="938778"/>
            </a:xfrm>
            <a:prstGeom prst="rect">
              <a:avLst/>
            </a:prstGeom>
          </p:spPr>
          <p:txBody>
            <a:bodyPr anchor="t" rtlCol="false" tIns="0" lIns="0" bIns="0" rIns="0">
              <a:spAutoFit/>
            </a:bodyPr>
            <a:lstStyle/>
            <a:p>
              <a:pPr algn="ctr">
                <a:lnSpc>
                  <a:spcPts val="5983"/>
                </a:lnSpc>
                <a:spcBef>
                  <a:spcPct val="0"/>
                </a:spcBef>
              </a:pPr>
              <a:r>
                <a:rPr lang="en-US" b="true" sz="4274">
                  <a:solidFill>
                    <a:srgbClr val="00214A"/>
                  </a:solidFill>
                  <a:latin typeface="Gotham Condensed Bold"/>
                  <a:ea typeface="Gotham Condensed Bold"/>
                  <a:cs typeface="Gotham Condensed Bold"/>
                  <a:sym typeface="Gotham Condensed Bold"/>
                </a:rPr>
                <a:t>PLUS</a:t>
              </a:r>
            </a:p>
          </p:txBody>
        </p:sp>
      </p:grpSp>
      <p:sp>
        <p:nvSpPr>
          <p:cNvPr name="TextBox 32" id="32"/>
          <p:cNvSpPr txBox="true"/>
          <p:nvPr/>
        </p:nvSpPr>
        <p:spPr>
          <a:xfrm rot="0">
            <a:off x="11344267" y="7692899"/>
            <a:ext cx="5376293" cy="1499321"/>
          </a:xfrm>
          <a:prstGeom prst="rect">
            <a:avLst/>
          </a:prstGeom>
        </p:spPr>
        <p:txBody>
          <a:bodyPr anchor="t" rtlCol="false" tIns="0" lIns="0" bIns="0" rIns="0">
            <a:spAutoFit/>
          </a:bodyPr>
          <a:lstStyle/>
          <a:p>
            <a:pPr algn="just">
              <a:lnSpc>
                <a:spcPts val="6046"/>
              </a:lnSpc>
              <a:spcBef>
                <a:spcPct val="0"/>
              </a:spcBef>
            </a:pPr>
            <a:r>
              <a:rPr lang="en-US" b="true" sz="4318" i="true">
                <a:solidFill>
                  <a:srgbClr val="FFFFFF"/>
                </a:solidFill>
                <a:latin typeface="Gotham Condensed Bold Italics"/>
                <a:ea typeface="Gotham Condensed Bold Italics"/>
                <a:cs typeface="Gotham Condensed Bold Italics"/>
                <a:sym typeface="Gotham Condensed Bold Italics"/>
              </a:rPr>
              <a:t>CAN </a:t>
            </a:r>
            <a:r>
              <a:rPr lang="en-US" b="true" sz="4318" i="true">
                <a:solidFill>
                  <a:srgbClr val="FFFFFF"/>
                </a:solidFill>
                <a:latin typeface="Gotham Condensed Bold Italics"/>
                <a:ea typeface="Gotham Condensed Bold Italics"/>
                <a:cs typeface="Gotham Condensed Bold Italics"/>
                <a:sym typeface="Gotham Condensed Bold Italics"/>
              </a:rPr>
              <a:t>YOU IMAGINE HOW YOUR TEAM MIGHT GROW BEYOND THIS?</a:t>
            </a:r>
          </a:p>
        </p:txBody>
      </p:sp>
      <p:sp>
        <p:nvSpPr>
          <p:cNvPr name="TextBox 33" id="33"/>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Traci</a:t>
            </a:r>
          </a:p>
        </p:txBody>
      </p:sp>
    </p:spTree>
  </p:cSld>
  <p:clrMapOvr>
    <a:masterClrMapping/>
  </p:clrMapOvr>
  <p:transition spd="fast">
    <p:fade/>
  </p:transition>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TextBox 9" id="9"/>
          <p:cNvSpPr txBox="true"/>
          <p:nvPr/>
        </p:nvSpPr>
        <p:spPr>
          <a:xfrm rot="0">
            <a:off x="1028700" y="2246531"/>
            <a:ext cx="13097084" cy="936727"/>
          </a:xfrm>
          <a:prstGeom prst="rect">
            <a:avLst/>
          </a:prstGeom>
        </p:spPr>
        <p:txBody>
          <a:bodyPr anchor="t" rtlCol="false" tIns="0" lIns="0" bIns="0" rIns="0">
            <a:spAutoFit/>
          </a:bodyPr>
          <a:lstStyle/>
          <a:p>
            <a:pPr algn="l">
              <a:lnSpc>
                <a:spcPts val="7694"/>
              </a:lnSpc>
              <a:spcBef>
                <a:spcPct val="0"/>
              </a:spcBef>
            </a:pPr>
            <a:r>
              <a:rPr lang="en-US" b="true" sz="5495">
                <a:solidFill>
                  <a:srgbClr val="FFFFFF"/>
                </a:solidFill>
                <a:latin typeface="Garet Bold"/>
                <a:ea typeface="Garet Bold"/>
                <a:cs typeface="Garet Bold"/>
                <a:sym typeface="Garet Bold"/>
              </a:rPr>
              <a:t>Jot down</a:t>
            </a:r>
            <a:r>
              <a:rPr lang="en-US" b="true" sz="5495">
                <a:solidFill>
                  <a:srgbClr val="FFFFFF"/>
                </a:solidFill>
                <a:latin typeface="Garet Bold"/>
                <a:ea typeface="Garet Bold"/>
                <a:cs typeface="Garet Bold"/>
                <a:sym typeface="Garet Bold"/>
              </a:rPr>
              <a:t> </a:t>
            </a:r>
            <a:r>
              <a:rPr lang="en-US" b="true" sz="5495">
                <a:solidFill>
                  <a:srgbClr val="FFFFFF"/>
                </a:solidFill>
                <a:latin typeface="Garet Bold"/>
                <a:ea typeface="Garet Bold"/>
                <a:cs typeface="Garet Bold"/>
                <a:sym typeface="Garet Bold"/>
              </a:rPr>
              <a:t>the </a:t>
            </a:r>
            <a:r>
              <a:rPr lang="en-US" b="true" sz="5495">
                <a:gradFill>
                  <a:gsLst>
                    <a:gs pos="0">
                      <a:srgbClr val="E4CB90">
                        <a:alpha val="100000"/>
                      </a:srgbClr>
                    </a:gs>
                    <a:gs pos="100000">
                      <a:srgbClr val="FFEDB4">
                        <a:alpha val="100000"/>
                      </a:srgbClr>
                    </a:gs>
                  </a:gsLst>
                  <a:lin ang="0"/>
                </a:gradFill>
                <a:latin typeface="Garet Bold"/>
                <a:ea typeface="Garet Bold"/>
                <a:cs typeface="Garet Bold"/>
                <a:sym typeface="Garet Bold"/>
              </a:rPr>
              <a:t>names</a:t>
            </a:r>
            <a:r>
              <a:rPr lang="en-US" b="true" sz="5495">
                <a:solidFill>
                  <a:srgbClr val="FFFFFF"/>
                </a:solidFill>
                <a:latin typeface="Garet Bold"/>
                <a:ea typeface="Garet Bold"/>
                <a:cs typeface="Garet Bold"/>
                <a:sym typeface="Garet Bold"/>
              </a:rPr>
              <a:t> of:</a:t>
            </a:r>
          </a:p>
        </p:txBody>
      </p:sp>
      <p:sp>
        <p:nvSpPr>
          <p:cNvPr name="TextBox 10" id="10"/>
          <p:cNvSpPr txBox="true"/>
          <p:nvPr/>
        </p:nvSpPr>
        <p:spPr>
          <a:xfrm rot="0">
            <a:off x="878542" y="3755930"/>
            <a:ext cx="16380758" cy="3977639"/>
          </a:xfrm>
          <a:prstGeom prst="rect">
            <a:avLst/>
          </a:prstGeom>
        </p:spPr>
        <p:txBody>
          <a:bodyPr anchor="t" rtlCol="false" tIns="0" lIns="0" bIns="0" rIns="0">
            <a:spAutoFit/>
          </a:bodyPr>
          <a:lstStyle/>
          <a:p>
            <a:pPr algn="just" marL="755652" indent="-377826" lvl="1">
              <a:lnSpc>
                <a:spcPts val="6405"/>
              </a:lnSpc>
              <a:buFont typeface="Arial"/>
              <a:buChar char="•"/>
            </a:pPr>
            <a:r>
              <a:rPr lang="en-US" sz="3500">
                <a:solidFill>
                  <a:srgbClr val="FFFFFF"/>
                </a:solidFill>
                <a:latin typeface="Garet"/>
                <a:ea typeface="Garet"/>
                <a:cs typeface="Garet"/>
                <a:sym typeface="Garet"/>
              </a:rPr>
              <a:t>The top non-eXp agent in your market?</a:t>
            </a:r>
          </a:p>
          <a:p>
            <a:pPr algn="just" marL="755652" indent="-377826" lvl="1">
              <a:lnSpc>
                <a:spcPts val="6405"/>
              </a:lnSpc>
              <a:buFont typeface="Arial"/>
              <a:buChar char="•"/>
            </a:pPr>
            <a:r>
              <a:rPr lang="en-US" sz="3500">
                <a:solidFill>
                  <a:srgbClr val="FFFFFF"/>
                </a:solidFill>
                <a:latin typeface="Garet"/>
                <a:ea typeface="Garet"/>
                <a:cs typeface="Garet"/>
                <a:sym typeface="Garet"/>
              </a:rPr>
              <a:t>The name</a:t>
            </a:r>
            <a:r>
              <a:rPr lang="en-US" sz="3500">
                <a:solidFill>
                  <a:srgbClr val="FFFFFF"/>
                </a:solidFill>
                <a:latin typeface="Garet"/>
                <a:ea typeface="Garet"/>
                <a:cs typeface="Garet"/>
                <a:sym typeface="Garet"/>
              </a:rPr>
              <a:t> of the last agent you did business with that you liked - or an agent that would recognize your name. </a:t>
            </a:r>
          </a:p>
          <a:p>
            <a:pPr algn="just" marL="755652" indent="-377826" lvl="1">
              <a:lnSpc>
                <a:spcPts val="6405"/>
              </a:lnSpc>
              <a:buFont typeface="Arial"/>
              <a:buChar char="•"/>
            </a:pPr>
            <a:r>
              <a:rPr lang="en-US" sz="3500">
                <a:solidFill>
                  <a:srgbClr val="FFFFFF"/>
                </a:solidFill>
                <a:latin typeface="Garet"/>
                <a:ea typeface="Garet"/>
                <a:cs typeface="Garet"/>
                <a:sym typeface="Garet"/>
              </a:rPr>
              <a:t>Write down the name of an independent broker in your market, even if you don't know them personally.</a:t>
            </a:r>
          </a:p>
        </p:txBody>
      </p:sp>
      <p:sp>
        <p:nvSpPr>
          <p:cNvPr name="TextBox 11" id="11"/>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Traci</a:t>
            </a:r>
          </a:p>
        </p:txBody>
      </p:sp>
    </p:spTree>
  </p:cSld>
  <p:clrMapOvr>
    <a:masterClrMapping/>
  </p:clrMapOvr>
  <p:transition spd="fast">
    <p:fade/>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018" r="0" b="-12018"/>
            </a:stretch>
          </a:blipFill>
        </p:spPr>
      </p:sp>
      <p:sp>
        <p:nvSpPr>
          <p:cNvPr name="TextBox 3" id="3"/>
          <p:cNvSpPr txBox="true"/>
          <p:nvPr/>
        </p:nvSpPr>
        <p:spPr>
          <a:xfrm rot="0">
            <a:off x="655118"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Traci</a:t>
            </a:r>
          </a:p>
        </p:txBody>
      </p:sp>
    </p:spTree>
  </p:cSld>
  <p:clrMapOvr>
    <a:masterClrMapping/>
  </p:clrMapOvr>
  <p:transition spd="fast">
    <p:fade/>
  </p:transition>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TextBox 9" id="9"/>
          <p:cNvSpPr txBox="true"/>
          <p:nvPr/>
        </p:nvSpPr>
        <p:spPr>
          <a:xfrm rot="0">
            <a:off x="5139407" y="1102562"/>
            <a:ext cx="8009186" cy="670728"/>
          </a:xfrm>
          <a:prstGeom prst="rect">
            <a:avLst/>
          </a:prstGeom>
        </p:spPr>
        <p:txBody>
          <a:bodyPr anchor="t" rtlCol="false" tIns="0" lIns="0" bIns="0" rIns="0">
            <a:spAutoFit/>
          </a:bodyPr>
          <a:lstStyle/>
          <a:p>
            <a:pPr algn="ctr">
              <a:lnSpc>
                <a:spcPts val="5555"/>
              </a:lnSpc>
              <a:spcBef>
                <a:spcPct val="0"/>
              </a:spcBef>
            </a:pPr>
            <a:r>
              <a:rPr lang="en-US" b="true" sz="3968">
                <a:gradFill>
                  <a:gsLst>
                    <a:gs pos="0">
                      <a:srgbClr val="E4CB90">
                        <a:alpha val="100000"/>
                      </a:srgbClr>
                    </a:gs>
                    <a:gs pos="100000">
                      <a:srgbClr val="FFEDB4">
                        <a:alpha val="100000"/>
                      </a:srgbClr>
                    </a:gs>
                  </a:gsLst>
                  <a:lin ang="0"/>
                </a:gradFill>
                <a:latin typeface="Garet Bold"/>
                <a:ea typeface="Garet Bold"/>
                <a:cs typeface="Garet Bold"/>
                <a:sym typeface="Garet Bold"/>
              </a:rPr>
              <a:t>F</a:t>
            </a:r>
            <a:r>
              <a:rPr lang="en-US" b="true" sz="3968">
                <a:gradFill>
                  <a:gsLst>
                    <a:gs pos="0">
                      <a:srgbClr val="E4CB90">
                        <a:alpha val="100000"/>
                      </a:srgbClr>
                    </a:gs>
                    <a:gs pos="100000">
                      <a:srgbClr val="FFEDB4">
                        <a:alpha val="100000"/>
                      </a:srgbClr>
                    </a:gs>
                  </a:gsLst>
                  <a:lin ang="0"/>
                </a:gradFill>
                <a:latin typeface="Garet Bold"/>
                <a:ea typeface="Garet Bold"/>
                <a:cs typeface="Garet Bold"/>
                <a:sym typeface="Garet Bold"/>
              </a:rPr>
              <a:t>OR TOP-PRODUCING AGENTS:</a:t>
            </a:r>
          </a:p>
        </p:txBody>
      </p:sp>
      <p:sp>
        <p:nvSpPr>
          <p:cNvPr name="TextBox 10" id="10"/>
          <p:cNvSpPr txBox="true"/>
          <p:nvPr/>
        </p:nvSpPr>
        <p:spPr>
          <a:xfrm rot="0">
            <a:off x="1399577" y="2332908"/>
            <a:ext cx="15488845" cy="6129656"/>
          </a:xfrm>
          <a:prstGeom prst="rect">
            <a:avLst/>
          </a:prstGeom>
        </p:spPr>
        <p:txBody>
          <a:bodyPr anchor="t" rtlCol="false" tIns="0" lIns="0" bIns="0" rIns="0">
            <a:spAutoFit/>
          </a:bodyPr>
          <a:lstStyle/>
          <a:p>
            <a:pPr algn="just">
              <a:lnSpc>
                <a:spcPts val="8119"/>
              </a:lnSpc>
              <a:spcBef>
                <a:spcPct val="0"/>
              </a:spcBef>
            </a:pPr>
            <a:r>
              <a:rPr lang="en-US" b="true" sz="5799">
                <a:solidFill>
                  <a:srgbClr val="FFFFFF"/>
                </a:solidFill>
                <a:latin typeface="Garet Bold"/>
                <a:ea typeface="Garet Bold"/>
                <a:cs typeface="Garet Bold"/>
                <a:sym typeface="Garet Bold"/>
              </a:rPr>
              <a:t>eXp just made a maj</a:t>
            </a:r>
            <a:r>
              <a:rPr lang="en-US" b="true" sz="5799">
                <a:solidFill>
                  <a:srgbClr val="FFFFFF"/>
                </a:solidFill>
                <a:latin typeface="Garet Bold"/>
                <a:ea typeface="Garet Bold"/>
                <a:cs typeface="Garet Bold"/>
                <a:sym typeface="Garet Bold"/>
              </a:rPr>
              <a:t>or shift rewarding leadership, production, and long-term growth in a much bigger way. Thought of you immediately. Open to having our VP of Growth run your numbers to see what this could look like for you at eXp?</a:t>
            </a:r>
          </a:p>
        </p:txBody>
      </p:sp>
      <p:sp>
        <p:nvSpPr>
          <p:cNvPr name="TextBox 11" id="11"/>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Traci</a:t>
            </a:r>
          </a:p>
        </p:txBody>
      </p:sp>
    </p:spTree>
  </p:cSld>
  <p:clrMapOvr>
    <a:masterClrMapping/>
  </p:clrMapOvr>
  <p:transition spd="fast">
    <p:fade/>
  </p:transition>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TextBox 9" id="9"/>
          <p:cNvSpPr txBox="true"/>
          <p:nvPr/>
        </p:nvSpPr>
        <p:spPr>
          <a:xfrm rot="0">
            <a:off x="1243161" y="1642846"/>
            <a:ext cx="16016139" cy="637708"/>
          </a:xfrm>
          <a:prstGeom prst="rect">
            <a:avLst/>
          </a:prstGeom>
        </p:spPr>
        <p:txBody>
          <a:bodyPr anchor="t" rtlCol="false" tIns="0" lIns="0" bIns="0" rIns="0">
            <a:spAutoFit/>
          </a:bodyPr>
          <a:lstStyle/>
          <a:p>
            <a:pPr algn="ctr">
              <a:lnSpc>
                <a:spcPts val="5275"/>
              </a:lnSpc>
              <a:spcBef>
                <a:spcPct val="0"/>
              </a:spcBef>
            </a:pPr>
            <a:r>
              <a:rPr lang="en-US" b="true" sz="3768">
                <a:gradFill>
                  <a:gsLst>
                    <a:gs pos="0">
                      <a:srgbClr val="E4CB90">
                        <a:alpha val="100000"/>
                      </a:srgbClr>
                    </a:gs>
                    <a:gs pos="100000">
                      <a:srgbClr val="FFEDB4">
                        <a:alpha val="100000"/>
                      </a:srgbClr>
                    </a:gs>
                  </a:gsLst>
                  <a:lin ang="0"/>
                </a:gradFill>
                <a:latin typeface="Garet Bold"/>
                <a:ea typeface="Garet Bold"/>
                <a:cs typeface="Garet Bold"/>
                <a:sym typeface="Garet Bold"/>
              </a:rPr>
              <a:t>F</a:t>
            </a:r>
            <a:r>
              <a:rPr lang="en-US" b="true" sz="3768">
                <a:gradFill>
                  <a:gsLst>
                    <a:gs pos="0">
                      <a:srgbClr val="E4CB90">
                        <a:alpha val="100000"/>
                      </a:srgbClr>
                    </a:gs>
                    <a:gs pos="100000">
                      <a:srgbClr val="FFEDB4">
                        <a:alpha val="100000"/>
                      </a:srgbClr>
                    </a:gs>
                  </a:gsLst>
                  <a:lin ang="0"/>
                </a:gradFill>
                <a:latin typeface="Garet Bold"/>
                <a:ea typeface="Garet Bold"/>
                <a:cs typeface="Garet Bold"/>
                <a:sym typeface="Garet Bold"/>
              </a:rPr>
              <a:t>OR AGENTS YOU’VE DONE DEALS WITH / RELATIONSHIP AGENTS:</a:t>
            </a:r>
          </a:p>
        </p:txBody>
      </p:sp>
      <p:sp>
        <p:nvSpPr>
          <p:cNvPr name="TextBox 10" id="10"/>
          <p:cNvSpPr txBox="true"/>
          <p:nvPr/>
        </p:nvSpPr>
        <p:spPr>
          <a:xfrm rot="0">
            <a:off x="1243161" y="2807152"/>
            <a:ext cx="15488845" cy="5906135"/>
          </a:xfrm>
          <a:prstGeom prst="rect">
            <a:avLst/>
          </a:prstGeom>
        </p:spPr>
        <p:txBody>
          <a:bodyPr anchor="t" rtlCol="false" tIns="0" lIns="0" bIns="0" rIns="0">
            <a:spAutoFit/>
          </a:bodyPr>
          <a:lstStyle/>
          <a:p>
            <a:pPr algn="just">
              <a:lnSpc>
                <a:spcPts val="7839"/>
              </a:lnSpc>
              <a:spcBef>
                <a:spcPct val="0"/>
              </a:spcBef>
            </a:pPr>
            <a:r>
              <a:rPr lang="en-US" b="true" sz="5599">
                <a:solidFill>
                  <a:srgbClr val="FFFFFF"/>
                </a:solidFill>
                <a:latin typeface="Garet Bold"/>
                <a:ea typeface="Garet Bold"/>
                <a:cs typeface="Garet Bold"/>
                <a:sym typeface="Garet Bold"/>
              </a:rPr>
              <a:t>One of the biggest changes eXp has made in yea</a:t>
            </a:r>
            <a:r>
              <a:rPr lang="en-US" b="true" sz="5599">
                <a:solidFill>
                  <a:srgbClr val="FFFFFF"/>
                </a:solidFill>
                <a:latin typeface="Garet Bold"/>
                <a:ea typeface="Garet Bold"/>
                <a:cs typeface="Garet Bold"/>
                <a:sym typeface="Garet Bold"/>
              </a:rPr>
              <a:t>rs just rolled out around leadership and long-term wealth creation for agents. If you’d like, I can have our VP of Growth run your numbers and see if it makes sense for you.</a:t>
            </a:r>
          </a:p>
        </p:txBody>
      </p:sp>
      <p:sp>
        <p:nvSpPr>
          <p:cNvPr name="TextBox 11" id="11"/>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Traci</a:t>
            </a:r>
          </a:p>
        </p:txBody>
      </p:sp>
    </p:spTree>
  </p:cSld>
  <p:clrMapOvr>
    <a:masterClrMapping/>
  </p:clrMapOvr>
  <p:transition spd="fast">
    <p:fade/>
  </p:transition>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TextBox 9" id="9"/>
          <p:cNvSpPr txBox="true"/>
          <p:nvPr/>
        </p:nvSpPr>
        <p:spPr>
          <a:xfrm rot="0">
            <a:off x="2565276" y="1383509"/>
            <a:ext cx="13157448" cy="637708"/>
          </a:xfrm>
          <a:prstGeom prst="rect">
            <a:avLst/>
          </a:prstGeom>
        </p:spPr>
        <p:txBody>
          <a:bodyPr anchor="t" rtlCol="false" tIns="0" lIns="0" bIns="0" rIns="0">
            <a:spAutoFit/>
          </a:bodyPr>
          <a:lstStyle/>
          <a:p>
            <a:pPr algn="ctr">
              <a:lnSpc>
                <a:spcPts val="5275"/>
              </a:lnSpc>
              <a:spcBef>
                <a:spcPct val="0"/>
              </a:spcBef>
            </a:pPr>
            <a:r>
              <a:rPr lang="en-US" b="true" sz="3768">
                <a:gradFill>
                  <a:gsLst>
                    <a:gs pos="0">
                      <a:srgbClr val="E4CB90">
                        <a:alpha val="100000"/>
                      </a:srgbClr>
                    </a:gs>
                    <a:gs pos="100000">
                      <a:srgbClr val="FFEDB4">
                        <a:alpha val="100000"/>
                      </a:srgbClr>
                    </a:gs>
                  </a:gsLst>
                  <a:lin ang="0"/>
                </a:gradFill>
                <a:latin typeface="Garet Bold"/>
                <a:ea typeface="Garet Bold"/>
                <a:cs typeface="Garet Bold"/>
                <a:sym typeface="Garet Bold"/>
              </a:rPr>
              <a:t>F</a:t>
            </a:r>
            <a:r>
              <a:rPr lang="en-US" b="true" sz="3768">
                <a:gradFill>
                  <a:gsLst>
                    <a:gs pos="0">
                      <a:srgbClr val="E4CB90">
                        <a:alpha val="100000"/>
                      </a:srgbClr>
                    </a:gs>
                    <a:gs pos="100000">
                      <a:srgbClr val="FFEDB4">
                        <a:alpha val="100000"/>
                      </a:srgbClr>
                    </a:gs>
                  </a:gsLst>
                  <a:lin ang="0"/>
                </a:gradFill>
                <a:latin typeface="Garet Bold"/>
                <a:ea typeface="Garet Bold"/>
                <a:cs typeface="Garet Bold"/>
                <a:sym typeface="Garet Bold"/>
              </a:rPr>
              <a:t>OR INDEPENDENT BROKERS / PEOPLE OF INFLUENCE:</a:t>
            </a:r>
          </a:p>
        </p:txBody>
      </p:sp>
      <p:sp>
        <p:nvSpPr>
          <p:cNvPr name="TextBox 10" id="10"/>
          <p:cNvSpPr txBox="true"/>
          <p:nvPr/>
        </p:nvSpPr>
        <p:spPr>
          <a:xfrm rot="0">
            <a:off x="1172205" y="2377523"/>
            <a:ext cx="15943590" cy="6606053"/>
          </a:xfrm>
          <a:prstGeom prst="rect">
            <a:avLst/>
          </a:prstGeom>
        </p:spPr>
        <p:txBody>
          <a:bodyPr anchor="t" rtlCol="false" tIns="0" lIns="0" bIns="0" rIns="0">
            <a:spAutoFit/>
          </a:bodyPr>
          <a:lstStyle/>
          <a:p>
            <a:pPr algn="just">
              <a:lnSpc>
                <a:spcPts val="6536"/>
              </a:lnSpc>
              <a:spcBef>
                <a:spcPct val="0"/>
              </a:spcBef>
            </a:pPr>
            <a:r>
              <a:rPr lang="en-US" b="true" sz="4669">
                <a:solidFill>
                  <a:srgbClr val="FFFFFF"/>
                </a:solidFill>
                <a:latin typeface="Garet Bold"/>
                <a:ea typeface="Garet Bold"/>
                <a:cs typeface="Garet Bold"/>
                <a:sym typeface="Garet Bold"/>
              </a:rPr>
              <a:t>eXp just rolled out a major compensation shift specifically designed to rewa</a:t>
            </a:r>
            <a:r>
              <a:rPr lang="en-US" b="true" sz="4669">
                <a:solidFill>
                  <a:srgbClr val="FFFFFF"/>
                </a:solidFill>
                <a:latin typeface="Garet Bold"/>
                <a:ea typeface="Garet Bold"/>
                <a:cs typeface="Garet Bold"/>
                <a:sym typeface="Garet Bold"/>
              </a:rPr>
              <a:t>rd independent brokers, team leaders, and people building real organizations — not just recruiting agents. This is one of the biggest strategic moves I’ve seen from the company in years. Open to having our VP of Growth run the numbers with you to see what this could look like for your brokerage?</a:t>
            </a:r>
          </a:p>
        </p:txBody>
      </p:sp>
      <p:sp>
        <p:nvSpPr>
          <p:cNvPr name="TextBox 11" id="11"/>
          <p:cNvSpPr txBox="true"/>
          <p:nvPr/>
        </p:nvSpPr>
        <p:spPr>
          <a:xfrm rot="0">
            <a:off x="663051" y="9296400"/>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Traci</a:t>
            </a:r>
          </a:p>
        </p:txBody>
      </p:sp>
    </p:spTree>
  </p:cSld>
  <p:clrMapOvr>
    <a:masterClrMapping/>
  </p:clrMapOvr>
  <p:transition spd="fast">
    <p:fade/>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grpSp>
        <p:nvGrpSpPr>
          <p:cNvPr name="Group 9" id="9"/>
          <p:cNvGrpSpPr/>
          <p:nvPr/>
        </p:nvGrpSpPr>
        <p:grpSpPr>
          <a:xfrm rot="0">
            <a:off x="2771394" y="3237923"/>
            <a:ext cx="5780724" cy="2663340"/>
            <a:chOff x="0" y="0"/>
            <a:chExt cx="1807114" cy="832587"/>
          </a:xfrm>
        </p:grpSpPr>
        <p:sp>
          <p:nvSpPr>
            <p:cNvPr name="Freeform 10" id="10"/>
            <p:cNvSpPr/>
            <p:nvPr/>
          </p:nvSpPr>
          <p:spPr>
            <a:xfrm flipH="false" flipV="false" rot="0">
              <a:off x="0" y="0"/>
              <a:ext cx="1807114" cy="832587"/>
            </a:xfrm>
            <a:custGeom>
              <a:avLst/>
              <a:gdLst/>
              <a:ahLst/>
              <a:cxnLst/>
              <a:rect r="r" b="b" t="t" l="l"/>
              <a:pathLst>
                <a:path h="832587" w="1807114">
                  <a:moveTo>
                    <a:pt x="68302" y="0"/>
                  </a:moveTo>
                  <a:lnTo>
                    <a:pt x="1738811" y="0"/>
                  </a:lnTo>
                  <a:cubicBezTo>
                    <a:pt x="1776533" y="0"/>
                    <a:pt x="1807114" y="30580"/>
                    <a:pt x="1807114" y="68302"/>
                  </a:cubicBezTo>
                  <a:lnTo>
                    <a:pt x="1807114" y="764285"/>
                  </a:lnTo>
                  <a:cubicBezTo>
                    <a:pt x="1807114" y="782400"/>
                    <a:pt x="1799917" y="799773"/>
                    <a:pt x="1787108" y="812582"/>
                  </a:cubicBezTo>
                  <a:cubicBezTo>
                    <a:pt x="1774299" y="825391"/>
                    <a:pt x="1756926" y="832587"/>
                    <a:pt x="1738811" y="832587"/>
                  </a:cubicBezTo>
                  <a:lnTo>
                    <a:pt x="68302" y="832587"/>
                  </a:lnTo>
                  <a:cubicBezTo>
                    <a:pt x="50188" y="832587"/>
                    <a:pt x="32815" y="825391"/>
                    <a:pt x="20005" y="812582"/>
                  </a:cubicBezTo>
                  <a:cubicBezTo>
                    <a:pt x="7196" y="799773"/>
                    <a:pt x="0" y="782400"/>
                    <a:pt x="0" y="764285"/>
                  </a:cubicBezTo>
                  <a:lnTo>
                    <a:pt x="0" y="68302"/>
                  </a:lnTo>
                  <a:cubicBezTo>
                    <a:pt x="0" y="50188"/>
                    <a:pt x="7196" y="32815"/>
                    <a:pt x="20005" y="20005"/>
                  </a:cubicBezTo>
                  <a:cubicBezTo>
                    <a:pt x="32815" y="7196"/>
                    <a:pt x="50188" y="0"/>
                    <a:pt x="68302" y="0"/>
                  </a:cubicBezTo>
                  <a:close/>
                </a:path>
              </a:pathLst>
            </a:custGeom>
            <a:ln w="19050" cap="rnd">
              <a:gradFill>
                <a:gsLst>
                  <a:gs pos="0">
                    <a:srgbClr val="E4CB90">
                      <a:alpha val="100000"/>
                    </a:srgbClr>
                  </a:gs>
                  <a:gs pos="100000">
                    <a:srgbClr val="FFEDB4">
                      <a:alpha val="100000"/>
                    </a:srgbClr>
                  </a:gs>
                </a:gsLst>
                <a:lin ang="0"/>
              </a:gradFill>
              <a:prstDash val="solid"/>
              <a:round/>
            </a:ln>
          </p:spPr>
        </p:sp>
        <p:sp>
          <p:nvSpPr>
            <p:cNvPr name="TextBox 11" id="11"/>
            <p:cNvSpPr txBox="true"/>
            <p:nvPr/>
          </p:nvSpPr>
          <p:spPr>
            <a:xfrm>
              <a:off x="0" y="-57150"/>
              <a:ext cx="1807114" cy="889737"/>
            </a:xfrm>
            <a:prstGeom prst="rect">
              <a:avLst/>
            </a:prstGeom>
          </p:spPr>
          <p:txBody>
            <a:bodyPr anchor="ctr" rtlCol="false" tIns="50800" lIns="50800" bIns="50800" rIns="50800"/>
            <a:lstStyle/>
            <a:p>
              <a:pPr algn="ctr">
                <a:lnSpc>
                  <a:spcPts val="3640"/>
                </a:lnSpc>
              </a:pPr>
            </a:p>
          </p:txBody>
        </p:sp>
      </p:grpSp>
      <p:grpSp>
        <p:nvGrpSpPr>
          <p:cNvPr name="Group 12" id="12"/>
          <p:cNvGrpSpPr/>
          <p:nvPr/>
        </p:nvGrpSpPr>
        <p:grpSpPr>
          <a:xfrm rot="0">
            <a:off x="9735882" y="3237923"/>
            <a:ext cx="5780724" cy="2663340"/>
            <a:chOff x="0" y="0"/>
            <a:chExt cx="1807114" cy="832587"/>
          </a:xfrm>
        </p:grpSpPr>
        <p:sp>
          <p:nvSpPr>
            <p:cNvPr name="Freeform 13" id="13"/>
            <p:cNvSpPr/>
            <p:nvPr/>
          </p:nvSpPr>
          <p:spPr>
            <a:xfrm flipH="false" flipV="false" rot="0">
              <a:off x="0" y="0"/>
              <a:ext cx="1807114" cy="832587"/>
            </a:xfrm>
            <a:custGeom>
              <a:avLst/>
              <a:gdLst/>
              <a:ahLst/>
              <a:cxnLst/>
              <a:rect r="r" b="b" t="t" l="l"/>
              <a:pathLst>
                <a:path h="832587" w="1807114">
                  <a:moveTo>
                    <a:pt x="68302" y="0"/>
                  </a:moveTo>
                  <a:lnTo>
                    <a:pt x="1738811" y="0"/>
                  </a:lnTo>
                  <a:cubicBezTo>
                    <a:pt x="1776533" y="0"/>
                    <a:pt x="1807114" y="30580"/>
                    <a:pt x="1807114" y="68302"/>
                  </a:cubicBezTo>
                  <a:lnTo>
                    <a:pt x="1807114" y="764285"/>
                  </a:lnTo>
                  <a:cubicBezTo>
                    <a:pt x="1807114" y="782400"/>
                    <a:pt x="1799917" y="799773"/>
                    <a:pt x="1787108" y="812582"/>
                  </a:cubicBezTo>
                  <a:cubicBezTo>
                    <a:pt x="1774299" y="825391"/>
                    <a:pt x="1756926" y="832587"/>
                    <a:pt x="1738811" y="832587"/>
                  </a:cubicBezTo>
                  <a:lnTo>
                    <a:pt x="68302" y="832587"/>
                  </a:lnTo>
                  <a:cubicBezTo>
                    <a:pt x="50188" y="832587"/>
                    <a:pt x="32815" y="825391"/>
                    <a:pt x="20005" y="812582"/>
                  </a:cubicBezTo>
                  <a:cubicBezTo>
                    <a:pt x="7196" y="799773"/>
                    <a:pt x="0" y="782400"/>
                    <a:pt x="0" y="764285"/>
                  </a:cubicBezTo>
                  <a:lnTo>
                    <a:pt x="0" y="68302"/>
                  </a:lnTo>
                  <a:cubicBezTo>
                    <a:pt x="0" y="50188"/>
                    <a:pt x="7196" y="32815"/>
                    <a:pt x="20005" y="20005"/>
                  </a:cubicBezTo>
                  <a:cubicBezTo>
                    <a:pt x="32815" y="7196"/>
                    <a:pt x="50188" y="0"/>
                    <a:pt x="68302" y="0"/>
                  </a:cubicBezTo>
                  <a:close/>
                </a:path>
              </a:pathLst>
            </a:custGeom>
            <a:ln w="19050" cap="rnd">
              <a:gradFill>
                <a:gsLst>
                  <a:gs pos="0">
                    <a:srgbClr val="E4CB90">
                      <a:alpha val="100000"/>
                    </a:srgbClr>
                  </a:gs>
                  <a:gs pos="100000">
                    <a:srgbClr val="FFEDB4">
                      <a:alpha val="100000"/>
                    </a:srgbClr>
                  </a:gs>
                </a:gsLst>
                <a:lin ang="0"/>
              </a:gradFill>
              <a:prstDash val="solid"/>
              <a:round/>
            </a:ln>
          </p:spPr>
        </p:sp>
        <p:sp>
          <p:nvSpPr>
            <p:cNvPr name="TextBox 14" id="14"/>
            <p:cNvSpPr txBox="true"/>
            <p:nvPr/>
          </p:nvSpPr>
          <p:spPr>
            <a:xfrm>
              <a:off x="0" y="-57150"/>
              <a:ext cx="1807114" cy="889737"/>
            </a:xfrm>
            <a:prstGeom prst="rect">
              <a:avLst/>
            </a:prstGeom>
          </p:spPr>
          <p:txBody>
            <a:bodyPr anchor="ctr" rtlCol="false" tIns="50800" lIns="50800" bIns="50800" rIns="50800"/>
            <a:lstStyle/>
            <a:p>
              <a:pPr algn="ctr">
                <a:lnSpc>
                  <a:spcPts val="3640"/>
                </a:lnSpc>
              </a:pPr>
            </a:p>
          </p:txBody>
        </p:sp>
      </p:grpSp>
      <p:sp>
        <p:nvSpPr>
          <p:cNvPr name="TextBox 15" id="15"/>
          <p:cNvSpPr txBox="true"/>
          <p:nvPr/>
        </p:nvSpPr>
        <p:spPr>
          <a:xfrm rot="0">
            <a:off x="6061079" y="1300984"/>
            <a:ext cx="6165842" cy="1688111"/>
          </a:xfrm>
          <a:prstGeom prst="rect">
            <a:avLst/>
          </a:prstGeom>
        </p:spPr>
        <p:txBody>
          <a:bodyPr anchor="t" rtlCol="false" tIns="0" lIns="0" bIns="0" rIns="0">
            <a:spAutoFit/>
          </a:bodyPr>
          <a:lstStyle/>
          <a:p>
            <a:pPr algn="l">
              <a:lnSpc>
                <a:spcPts val="13800"/>
              </a:lnSpc>
              <a:spcBef>
                <a:spcPct val="0"/>
              </a:spcBef>
            </a:pPr>
            <a:r>
              <a:rPr lang="en-US" b="true" sz="9857" i="true" spc="-394">
                <a:solidFill>
                  <a:srgbClr val="FFFFFF"/>
                </a:solidFill>
                <a:latin typeface="Garet Bold Italics"/>
                <a:ea typeface="Garet Bold Italics"/>
                <a:cs typeface="Garet Bold Italics"/>
                <a:sym typeface="Garet Bold Italics"/>
              </a:rPr>
              <a:t>THE</a:t>
            </a:r>
            <a:r>
              <a:rPr lang="en-US" b="true" sz="9857" spc="-394">
                <a:solidFill>
                  <a:srgbClr val="FFFFFF"/>
                </a:solidFill>
                <a:latin typeface="Garet Bold"/>
                <a:ea typeface="Garet Bold"/>
                <a:cs typeface="Garet Bold"/>
                <a:sym typeface="Garet Bold"/>
              </a:rPr>
              <a:t> </a:t>
            </a:r>
            <a:r>
              <a:rPr lang="en-US" b="true" sz="9857" spc="-394">
                <a:gradFill>
                  <a:gsLst>
                    <a:gs pos="0">
                      <a:srgbClr val="E4CB90">
                        <a:alpha val="100000"/>
                      </a:srgbClr>
                    </a:gs>
                    <a:gs pos="100000">
                      <a:srgbClr val="FFEDB4">
                        <a:alpha val="100000"/>
                      </a:srgbClr>
                    </a:gs>
                  </a:gsLst>
                  <a:lin ang="0"/>
                </a:gradFill>
                <a:latin typeface="Garet Bold"/>
                <a:ea typeface="Garet Bold"/>
                <a:cs typeface="Garet Bold"/>
                <a:sym typeface="Garet Bold"/>
              </a:rPr>
              <a:t>SHIFT</a:t>
            </a:r>
          </a:p>
        </p:txBody>
      </p:sp>
      <p:sp>
        <p:nvSpPr>
          <p:cNvPr name="TextBox 16" id="16"/>
          <p:cNvSpPr txBox="true"/>
          <p:nvPr/>
        </p:nvSpPr>
        <p:spPr>
          <a:xfrm rot="0">
            <a:off x="3887544" y="3737266"/>
            <a:ext cx="3548423" cy="574914"/>
          </a:xfrm>
          <a:prstGeom prst="rect">
            <a:avLst/>
          </a:prstGeom>
        </p:spPr>
        <p:txBody>
          <a:bodyPr anchor="t" rtlCol="false" tIns="0" lIns="0" bIns="0" rIns="0">
            <a:spAutoFit/>
          </a:bodyPr>
          <a:lstStyle/>
          <a:p>
            <a:pPr algn="ctr">
              <a:lnSpc>
                <a:spcPts val="4718"/>
              </a:lnSpc>
              <a:spcBef>
                <a:spcPct val="0"/>
              </a:spcBef>
            </a:pPr>
            <a:r>
              <a:rPr lang="en-US" b="true" sz="3370" spc="-134">
                <a:solidFill>
                  <a:srgbClr val="FFFFFF"/>
                </a:solidFill>
                <a:latin typeface="Garet Bold"/>
                <a:ea typeface="Garet Bold"/>
                <a:cs typeface="Garet Bold"/>
                <a:sym typeface="Garet Bold"/>
              </a:rPr>
              <a:t>The old model:</a:t>
            </a:r>
          </a:p>
        </p:txBody>
      </p:sp>
      <p:sp>
        <p:nvSpPr>
          <p:cNvPr name="TextBox 17" id="17"/>
          <p:cNvSpPr txBox="true"/>
          <p:nvPr/>
        </p:nvSpPr>
        <p:spPr>
          <a:xfrm rot="0">
            <a:off x="3830635" y="4568999"/>
            <a:ext cx="3662241" cy="916280"/>
          </a:xfrm>
          <a:prstGeom prst="rect">
            <a:avLst/>
          </a:prstGeom>
        </p:spPr>
        <p:txBody>
          <a:bodyPr anchor="t" rtlCol="false" tIns="0" lIns="0" bIns="0" rIns="0">
            <a:spAutoFit/>
          </a:bodyPr>
          <a:lstStyle/>
          <a:p>
            <a:pPr algn="ctr">
              <a:lnSpc>
                <a:spcPts val="3740"/>
              </a:lnSpc>
              <a:spcBef>
                <a:spcPct val="0"/>
              </a:spcBef>
            </a:pPr>
            <a:r>
              <a:rPr lang="en-US" sz="2671">
                <a:solidFill>
                  <a:srgbClr val="FFFFFF"/>
                </a:solidFill>
                <a:latin typeface="Garet"/>
                <a:ea typeface="Garet"/>
                <a:cs typeface="Garet"/>
                <a:sym typeface="Garet"/>
              </a:rPr>
              <a:t>“How many agents can we recruit?”</a:t>
            </a:r>
          </a:p>
        </p:txBody>
      </p:sp>
      <p:sp>
        <p:nvSpPr>
          <p:cNvPr name="TextBox 18" id="18"/>
          <p:cNvSpPr txBox="true"/>
          <p:nvPr/>
        </p:nvSpPr>
        <p:spPr>
          <a:xfrm rot="0">
            <a:off x="10852033" y="3737266"/>
            <a:ext cx="3548423" cy="574914"/>
          </a:xfrm>
          <a:prstGeom prst="rect">
            <a:avLst/>
          </a:prstGeom>
        </p:spPr>
        <p:txBody>
          <a:bodyPr anchor="t" rtlCol="false" tIns="0" lIns="0" bIns="0" rIns="0">
            <a:spAutoFit/>
          </a:bodyPr>
          <a:lstStyle/>
          <a:p>
            <a:pPr algn="ctr">
              <a:lnSpc>
                <a:spcPts val="4718"/>
              </a:lnSpc>
              <a:spcBef>
                <a:spcPct val="0"/>
              </a:spcBef>
            </a:pPr>
            <a:r>
              <a:rPr lang="en-US" b="true" sz="3370" spc="-134">
                <a:solidFill>
                  <a:srgbClr val="FFFFFF"/>
                </a:solidFill>
                <a:latin typeface="Garet Bold"/>
                <a:ea typeface="Garet Bold"/>
                <a:cs typeface="Garet Bold"/>
                <a:sym typeface="Garet Bold"/>
              </a:rPr>
              <a:t>The </a:t>
            </a:r>
            <a:r>
              <a:rPr lang="en-US" b="true" sz="3370" i="true" spc="-134">
                <a:gradFill>
                  <a:gsLst>
                    <a:gs pos="0">
                      <a:srgbClr val="E4CB90">
                        <a:alpha val="100000"/>
                      </a:srgbClr>
                    </a:gs>
                    <a:gs pos="100000">
                      <a:srgbClr val="FFEDB4">
                        <a:alpha val="100000"/>
                      </a:srgbClr>
                    </a:gs>
                  </a:gsLst>
                  <a:lin ang="0"/>
                </a:gradFill>
                <a:latin typeface="Garet Bold Italics"/>
                <a:ea typeface="Garet Bold Italics"/>
                <a:cs typeface="Garet Bold Italics"/>
                <a:sym typeface="Garet Bold Italics"/>
              </a:rPr>
              <a:t>new</a:t>
            </a:r>
            <a:r>
              <a:rPr lang="en-US" b="true" sz="3370" spc="-134">
                <a:solidFill>
                  <a:srgbClr val="FFFFFF"/>
                </a:solidFill>
                <a:latin typeface="Garet Bold"/>
                <a:ea typeface="Garet Bold"/>
                <a:cs typeface="Garet Bold"/>
                <a:sym typeface="Garet Bold"/>
              </a:rPr>
              <a:t> model:</a:t>
            </a:r>
          </a:p>
        </p:txBody>
      </p:sp>
      <p:sp>
        <p:nvSpPr>
          <p:cNvPr name="TextBox 19" id="19"/>
          <p:cNvSpPr txBox="true"/>
          <p:nvPr/>
        </p:nvSpPr>
        <p:spPr>
          <a:xfrm rot="0">
            <a:off x="10130504" y="4568999"/>
            <a:ext cx="4991481" cy="916280"/>
          </a:xfrm>
          <a:prstGeom prst="rect">
            <a:avLst/>
          </a:prstGeom>
        </p:spPr>
        <p:txBody>
          <a:bodyPr anchor="t" rtlCol="false" tIns="0" lIns="0" bIns="0" rIns="0">
            <a:spAutoFit/>
          </a:bodyPr>
          <a:lstStyle/>
          <a:p>
            <a:pPr algn="ctr">
              <a:lnSpc>
                <a:spcPts val="3740"/>
              </a:lnSpc>
              <a:spcBef>
                <a:spcPct val="0"/>
              </a:spcBef>
            </a:pPr>
            <a:r>
              <a:rPr lang="en-US" sz="2671">
                <a:solidFill>
                  <a:srgbClr val="FFFFFF"/>
                </a:solidFill>
                <a:latin typeface="Garet"/>
                <a:ea typeface="Garet"/>
                <a:cs typeface="Garet"/>
                <a:sym typeface="Garet"/>
              </a:rPr>
              <a:t>“How many productive leaders can we help create?”</a:t>
            </a:r>
          </a:p>
        </p:txBody>
      </p:sp>
      <p:sp>
        <p:nvSpPr>
          <p:cNvPr name="TextBox 20" id="20"/>
          <p:cNvSpPr txBox="true"/>
          <p:nvPr/>
        </p:nvSpPr>
        <p:spPr>
          <a:xfrm rot="0">
            <a:off x="1520131" y="6663263"/>
            <a:ext cx="15247737" cy="869950"/>
          </a:xfrm>
          <a:prstGeom prst="rect">
            <a:avLst/>
          </a:prstGeom>
        </p:spPr>
        <p:txBody>
          <a:bodyPr anchor="t" rtlCol="false" tIns="0" lIns="0" bIns="0" rIns="0">
            <a:spAutoFit/>
          </a:bodyPr>
          <a:lstStyle/>
          <a:p>
            <a:pPr algn="just">
              <a:lnSpc>
                <a:spcPts val="3500"/>
              </a:lnSpc>
              <a:spcBef>
                <a:spcPct val="0"/>
              </a:spcBef>
            </a:pPr>
            <a:r>
              <a:rPr lang="en-US" sz="2500">
                <a:solidFill>
                  <a:srgbClr val="FFFFFF"/>
                </a:solidFill>
                <a:latin typeface="Garet"/>
                <a:ea typeface="Garet"/>
                <a:cs typeface="Garet"/>
                <a:sym typeface="Garet"/>
              </a:rPr>
              <a:t>A new model for real estate leadership — one that rewards the builders of productive, sustainable organizations. The industry is moving from </a:t>
            </a:r>
            <a:r>
              <a:rPr lang="en-US" b="true" sz="2500">
                <a:solidFill>
                  <a:srgbClr val="FFFFFF"/>
                </a:solidFill>
                <a:latin typeface="Garet Bold"/>
                <a:ea typeface="Garet Bold"/>
                <a:cs typeface="Garet Bold"/>
                <a:sym typeface="Garet Bold"/>
              </a:rPr>
              <a:t>attraction</a:t>
            </a:r>
            <a:r>
              <a:rPr lang="en-US" sz="2500">
                <a:solidFill>
                  <a:srgbClr val="FFFFFF"/>
                </a:solidFill>
                <a:latin typeface="Garet"/>
                <a:ea typeface="Garet"/>
                <a:cs typeface="Garet"/>
                <a:sym typeface="Garet"/>
              </a:rPr>
              <a:t> to </a:t>
            </a:r>
            <a:r>
              <a:rPr lang="en-US" b="true" sz="2500">
                <a:solidFill>
                  <a:srgbClr val="FFFFFF"/>
                </a:solidFill>
                <a:latin typeface="Garet Bold"/>
                <a:ea typeface="Garet Bold"/>
                <a:cs typeface="Garet Bold"/>
                <a:sym typeface="Garet Bold"/>
              </a:rPr>
              <a:t>contribution</a:t>
            </a:r>
            <a:r>
              <a:rPr lang="en-US" sz="2500">
                <a:solidFill>
                  <a:srgbClr val="FFFFFF"/>
                </a:solidFill>
                <a:latin typeface="Garet"/>
                <a:ea typeface="Garet"/>
                <a:cs typeface="Garet"/>
                <a:sym typeface="Garet"/>
              </a:rPr>
              <a:t>. </a:t>
            </a:r>
          </a:p>
        </p:txBody>
      </p:sp>
      <p:sp>
        <p:nvSpPr>
          <p:cNvPr name="TextBox 21" id="21"/>
          <p:cNvSpPr txBox="true"/>
          <p:nvPr/>
        </p:nvSpPr>
        <p:spPr>
          <a:xfrm rot="0">
            <a:off x="1520131" y="8295212"/>
            <a:ext cx="15247737" cy="431800"/>
          </a:xfrm>
          <a:prstGeom prst="rect">
            <a:avLst/>
          </a:prstGeom>
        </p:spPr>
        <p:txBody>
          <a:bodyPr anchor="t" rtlCol="false" tIns="0" lIns="0" bIns="0" rIns="0">
            <a:spAutoFit/>
          </a:bodyPr>
          <a:lstStyle/>
          <a:p>
            <a:pPr algn="ctr">
              <a:lnSpc>
                <a:spcPts val="3500"/>
              </a:lnSpc>
              <a:spcBef>
                <a:spcPct val="0"/>
              </a:spcBef>
            </a:pPr>
            <a:r>
              <a:rPr lang="en-US" b="true" sz="2500">
                <a:gradFill>
                  <a:gsLst>
                    <a:gs pos="0">
                      <a:srgbClr val="E4CB90">
                        <a:alpha val="100000"/>
                      </a:srgbClr>
                    </a:gs>
                    <a:gs pos="100000">
                      <a:srgbClr val="FFEDB4">
                        <a:alpha val="100000"/>
                      </a:srgbClr>
                    </a:gs>
                  </a:gsLst>
                  <a:lin ang="0"/>
                </a:gradFill>
                <a:latin typeface="Garet Bold"/>
                <a:ea typeface="Garet Bold"/>
                <a:cs typeface="Garet Bold"/>
                <a:sym typeface="Garet Bold"/>
              </a:rPr>
              <a:t>Leadership. Mentorship. Retention. Productivity. Culture.</a:t>
            </a:r>
          </a:p>
        </p:txBody>
      </p:sp>
      <p:sp>
        <p:nvSpPr>
          <p:cNvPr name="TextBox 22" id="22"/>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Tom</a:t>
            </a:r>
          </a:p>
        </p:txBody>
      </p:sp>
    </p:spTree>
  </p:cSld>
  <p:clrMapOvr>
    <a:masterClrMapping/>
  </p:clrMapOvr>
  <p:transition spd="fast">
    <p:fade/>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TextBox 9" id="9"/>
          <p:cNvSpPr txBox="true"/>
          <p:nvPr/>
        </p:nvSpPr>
        <p:spPr>
          <a:xfrm rot="0">
            <a:off x="4517021" y="1804196"/>
            <a:ext cx="9253958" cy="1193800"/>
          </a:xfrm>
          <a:prstGeom prst="rect">
            <a:avLst/>
          </a:prstGeom>
        </p:spPr>
        <p:txBody>
          <a:bodyPr anchor="t" rtlCol="false" tIns="0" lIns="0" bIns="0" rIns="0">
            <a:spAutoFit/>
          </a:bodyPr>
          <a:lstStyle/>
          <a:p>
            <a:pPr algn="ctr">
              <a:lnSpc>
                <a:spcPts val="9799"/>
              </a:lnSpc>
              <a:spcBef>
                <a:spcPct val="0"/>
              </a:spcBef>
            </a:pPr>
            <a:r>
              <a:rPr lang="en-US" b="true" sz="6999" spc="-279">
                <a:gradFill>
                  <a:gsLst>
                    <a:gs pos="0">
                      <a:srgbClr val="E4CB90">
                        <a:alpha val="100000"/>
                      </a:srgbClr>
                    </a:gs>
                    <a:gs pos="100000">
                      <a:srgbClr val="FFEDB4">
                        <a:alpha val="100000"/>
                      </a:srgbClr>
                    </a:gs>
                  </a:gsLst>
                  <a:lin ang="0"/>
                </a:gradFill>
                <a:latin typeface="Garet Bold"/>
                <a:ea typeface="Garet Bold"/>
                <a:cs typeface="Garet Bold"/>
                <a:sym typeface="Garet Bold"/>
              </a:rPr>
              <a:t>WHY</a:t>
            </a:r>
            <a:r>
              <a:rPr lang="en-US" b="true" sz="6999" spc="-279">
                <a:solidFill>
                  <a:srgbClr val="FFFFFF"/>
                </a:solidFill>
                <a:latin typeface="Garet Bold"/>
                <a:ea typeface="Garet Bold"/>
                <a:cs typeface="Garet Bold"/>
                <a:sym typeface="Garet Bold"/>
              </a:rPr>
              <a:t> THIS MATTERS?</a:t>
            </a:r>
          </a:p>
        </p:txBody>
      </p:sp>
      <p:sp>
        <p:nvSpPr>
          <p:cNvPr name="TextBox 10" id="10"/>
          <p:cNvSpPr txBox="true"/>
          <p:nvPr/>
        </p:nvSpPr>
        <p:spPr>
          <a:xfrm rot="0">
            <a:off x="1160968" y="3943001"/>
            <a:ext cx="6043472" cy="514350"/>
          </a:xfrm>
          <a:prstGeom prst="rect">
            <a:avLst/>
          </a:prstGeom>
        </p:spPr>
        <p:txBody>
          <a:bodyPr anchor="t" rtlCol="false" tIns="0" lIns="0" bIns="0" rIns="0">
            <a:spAutoFit/>
          </a:bodyPr>
          <a:lstStyle/>
          <a:p>
            <a:pPr algn="just">
              <a:lnSpc>
                <a:spcPts val="4200"/>
              </a:lnSpc>
              <a:spcBef>
                <a:spcPct val="0"/>
              </a:spcBef>
            </a:pPr>
            <a:r>
              <a:rPr lang="en-US" b="true" sz="3000">
                <a:gradFill>
                  <a:gsLst>
                    <a:gs pos="0">
                      <a:srgbClr val="E4CB90">
                        <a:alpha val="100000"/>
                      </a:srgbClr>
                    </a:gs>
                    <a:gs pos="100000">
                      <a:srgbClr val="FFEDB4">
                        <a:alpha val="100000"/>
                      </a:srgbClr>
                    </a:gs>
                  </a:gsLst>
                  <a:lin ang="0"/>
                </a:gradFill>
                <a:latin typeface="Garet Bold"/>
                <a:ea typeface="Garet Bold"/>
                <a:cs typeface="Garet Bold"/>
                <a:sym typeface="Garet Bold"/>
              </a:rPr>
              <a:t>The old model is wearing thin</a:t>
            </a:r>
          </a:p>
        </p:txBody>
      </p:sp>
      <p:sp>
        <p:nvSpPr>
          <p:cNvPr name="TextBox 11" id="11"/>
          <p:cNvSpPr txBox="true"/>
          <p:nvPr/>
        </p:nvSpPr>
        <p:spPr>
          <a:xfrm rot="0">
            <a:off x="1160968" y="4544659"/>
            <a:ext cx="15966064" cy="869950"/>
          </a:xfrm>
          <a:prstGeom prst="rect">
            <a:avLst/>
          </a:prstGeom>
        </p:spPr>
        <p:txBody>
          <a:bodyPr anchor="t" rtlCol="false" tIns="0" lIns="0" bIns="0" rIns="0">
            <a:spAutoFit/>
          </a:bodyPr>
          <a:lstStyle/>
          <a:p>
            <a:pPr algn="just">
              <a:lnSpc>
                <a:spcPts val="3500"/>
              </a:lnSpc>
              <a:spcBef>
                <a:spcPct val="0"/>
              </a:spcBef>
            </a:pPr>
            <a:r>
              <a:rPr lang="en-US" sz="2500">
                <a:solidFill>
                  <a:srgbClr val="FFFFFF"/>
                </a:solidFill>
                <a:latin typeface="Garet"/>
                <a:ea typeface="Garet"/>
                <a:cs typeface="Garet"/>
                <a:sym typeface="Garet"/>
              </a:rPr>
              <a:t>Agents are tired of hearing recruit, recruit, recruit. That singular focus creates burnout, instability, and a ceiling on what organizations can become.</a:t>
            </a:r>
          </a:p>
        </p:txBody>
      </p:sp>
      <p:sp>
        <p:nvSpPr>
          <p:cNvPr name="TextBox 12" id="12"/>
          <p:cNvSpPr txBox="true"/>
          <p:nvPr/>
        </p:nvSpPr>
        <p:spPr>
          <a:xfrm rot="0">
            <a:off x="1160968" y="6090884"/>
            <a:ext cx="6043472" cy="514350"/>
          </a:xfrm>
          <a:prstGeom prst="rect">
            <a:avLst/>
          </a:prstGeom>
        </p:spPr>
        <p:txBody>
          <a:bodyPr anchor="t" rtlCol="false" tIns="0" lIns="0" bIns="0" rIns="0">
            <a:spAutoFit/>
          </a:bodyPr>
          <a:lstStyle/>
          <a:p>
            <a:pPr algn="just">
              <a:lnSpc>
                <a:spcPts val="4200"/>
              </a:lnSpc>
              <a:spcBef>
                <a:spcPct val="0"/>
              </a:spcBef>
            </a:pPr>
            <a:r>
              <a:rPr lang="en-US" b="true" sz="3000">
                <a:gradFill>
                  <a:gsLst>
                    <a:gs pos="0">
                      <a:srgbClr val="E4CB90">
                        <a:alpha val="100000"/>
                      </a:srgbClr>
                    </a:gs>
                    <a:gs pos="100000">
                      <a:srgbClr val="FFEDB4">
                        <a:alpha val="100000"/>
                      </a:srgbClr>
                    </a:gs>
                  </a:gsLst>
                  <a:lin ang="0"/>
                </a:gradFill>
                <a:latin typeface="Garet Bold"/>
                <a:ea typeface="Garet Bold"/>
                <a:cs typeface="Garet Bold"/>
                <a:sym typeface="Garet Bold"/>
              </a:rPr>
              <a:t>The new standard</a:t>
            </a:r>
          </a:p>
        </p:txBody>
      </p:sp>
      <p:sp>
        <p:nvSpPr>
          <p:cNvPr name="TextBox 13" id="13"/>
          <p:cNvSpPr txBox="true"/>
          <p:nvPr/>
        </p:nvSpPr>
        <p:spPr>
          <a:xfrm rot="0">
            <a:off x="1160968" y="6692542"/>
            <a:ext cx="15966064" cy="869950"/>
          </a:xfrm>
          <a:prstGeom prst="rect">
            <a:avLst/>
          </a:prstGeom>
        </p:spPr>
        <p:txBody>
          <a:bodyPr anchor="t" rtlCol="false" tIns="0" lIns="0" bIns="0" rIns="0">
            <a:spAutoFit/>
          </a:bodyPr>
          <a:lstStyle/>
          <a:p>
            <a:pPr algn="just">
              <a:lnSpc>
                <a:spcPts val="3500"/>
              </a:lnSpc>
              <a:spcBef>
                <a:spcPct val="0"/>
              </a:spcBef>
            </a:pPr>
            <a:r>
              <a:rPr lang="en-US" sz="2500">
                <a:solidFill>
                  <a:srgbClr val="FFFFFF"/>
                </a:solidFill>
                <a:latin typeface="Garet"/>
                <a:ea typeface="Garet"/>
                <a:cs typeface="Garet"/>
                <a:sym typeface="Garet"/>
              </a:rPr>
              <a:t>This shift creates a more mature, sustainable growth model — one where leadership and organizational health are the real measures of success. Not headcount.</a:t>
            </a:r>
            <a:r>
              <a:rPr lang="en-US" b="true" sz="2500">
                <a:solidFill>
                  <a:srgbClr val="FFFFFF"/>
                </a:solidFill>
                <a:latin typeface="Garet Bold"/>
                <a:ea typeface="Garet Bold"/>
                <a:cs typeface="Garet Bold"/>
                <a:sym typeface="Garet Bold"/>
              </a:rPr>
              <a:t> Impact</a:t>
            </a:r>
            <a:r>
              <a:rPr lang="en-US" sz="2500">
                <a:solidFill>
                  <a:srgbClr val="FFFFFF"/>
                </a:solidFill>
                <a:latin typeface="Garet"/>
                <a:ea typeface="Garet"/>
                <a:cs typeface="Garet"/>
                <a:sym typeface="Garet"/>
              </a:rPr>
              <a:t>.</a:t>
            </a:r>
          </a:p>
        </p:txBody>
      </p:sp>
      <p:sp>
        <p:nvSpPr>
          <p:cNvPr name="TextBox 14" id="14"/>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Tom</a:t>
            </a:r>
          </a:p>
        </p:txBody>
      </p:sp>
    </p:spTree>
  </p:cSld>
  <p:clrMapOvr>
    <a:masterClrMapping/>
  </p:clrMapOvr>
  <p:transition spd="fast">
    <p:fade/>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TextBox 9" id="9"/>
          <p:cNvSpPr txBox="true"/>
          <p:nvPr/>
        </p:nvSpPr>
        <p:spPr>
          <a:xfrm rot="0">
            <a:off x="1028700" y="1202965"/>
            <a:ext cx="10327825" cy="1193800"/>
          </a:xfrm>
          <a:prstGeom prst="rect">
            <a:avLst/>
          </a:prstGeom>
        </p:spPr>
        <p:txBody>
          <a:bodyPr anchor="t" rtlCol="false" tIns="0" lIns="0" bIns="0" rIns="0">
            <a:spAutoFit/>
          </a:bodyPr>
          <a:lstStyle/>
          <a:p>
            <a:pPr algn="ctr">
              <a:lnSpc>
                <a:spcPts val="9799"/>
              </a:lnSpc>
              <a:spcBef>
                <a:spcPct val="0"/>
              </a:spcBef>
            </a:pPr>
            <a:r>
              <a:rPr lang="en-US" b="true" sz="6999" spc="-279">
                <a:solidFill>
                  <a:srgbClr val="FFFFFF"/>
                </a:solidFill>
                <a:latin typeface="Garet Bold"/>
                <a:ea typeface="Garet Bold"/>
                <a:cs typeface="Garet Bold"/>
                <a:sym typeface="Garet Bold"/>
              </a:rPr>
              <a:t>What eXp is</a:t>
            </a:r>
            <a:r>
              <a:rPr lang="en-US" b="true" sz="6999" spc="-279">
                <a:gradFill>
                  <a:gsLst>
                    <a:gs pos="0">
                      <a:srgbClr val="E4CB90">
                        <a:alpha val="100000"/>
                      </a:srgbClr>
                    </a:gs>
                    <a:gs pos="100000">
                      <a:srgbClr val="FFEDB4">
                        <a:alpha val="100000"/>
                      </a:srgbClr>
                    </a:gs>
                  </a:gsLst>
                  <a:lin ang="0"/>
                </a:gradFill>
                <a:latin typeface="Garet Bold"/>
                <a:ea typeface="Garet Bold"/>
                <a:cs typeface="Garet Bold"/>
                <a:sym typeface="Garet Bold"/>
              </a:rPr>
              <a:t> Rewarding</a:t>
            </a:r>
          </a:p>
        </p:txBody>
      </p:sp>
      <p:sp>
        <p:nvSpPr>
          <p:cNvPr name="TextBox 10" id="10"/>
          <p:cNvSpPr txBox="true"/>
          <p:nvPr/>
        </p:nvSpPr>
        <p:spPr>
          <a:xfrm rot="0">
            <a:off x="1160968" y="2537093"/>
            <a:ext cx="15966064" cy="431800"/>
          </a:xfrm>
          <a:prstGeom prst="rect">
            <a:avLst/>
          </a:prstGeom>
        </p:spPr>
        <p:txBody>
          <a:bodyPr anchor="t" rtlCol="false" tIns="0" lIns="0" bIns="0" rIns="0">
            <a:spAutoFit/>
          </a:bodyPr>
          <a:lstStyle/>
          <a:p>
            <a:pPr algn="just">
              <a:lnSpc>
                <a:spcPts val="3500"/>
              </a:lnSpc>
              <a:spcBef>
                <a:spcPct val="0"/>
              </a:spcBef>
            </a:pPr>
            <a:r>
              <a:rPr lang="en-US" sz="2500">
                <a:solidFill>
                  <a:srgbClr val="FFFFFF"/>
                </a:solidFill>
                <a:latin typeface="Garet"/>
                <a:ea typeface="Garet"/>
                <a:cs typeface="Garet"/>
                <a:sym typeface="Garet"/>
              </a:rPr>
              <a:t>The metrics that matter most are the ones that build lasting organizations.</a:t>
            </a:r>
          </a:p>
        </p:txBody>
      </p:sp>
      <p:grpSp>
        <p:nvGrpSpPr>
          <p:cNvPr name="Group 11" id="11"/>
          <p:cNvGrpSpPr/>
          <p:nvPr/>
        </p:nvGrpSpPr>
        <p:grpSpPr>
          <a:xfrm rot="0">
            <a:off x="2546014" y="3267972"/>
            <a:ext cx="4080167" cy="2862634"/>
            <a:chOff x="0" y="0"/>
            <a:chExt cx="5440222" cy="3816846"/>
          </a:xfrm>
        </p:grpSpPr>
        <p:grpSp>
          <p:nvGrpSpPr>
            <p:cNvPr name="Group 12" id="12"/>
            <p:cNvGrpSpPr/>
            <p:nvPr/>
          </p:nvGrpSpPr>
          <p:grpSpPr>
            <a:xfrm rot="0">
              <a:off x="0" y="0"/>
              <a:ext cx="5440222" cy="3816846"/>
              <a:chOff x="0" y="0"/>
              <a:chExt cx="1158499" cy="812800"/>
            </a:xfrm>
          </p:grpSpPr>
          <p:sp>
            <p:nvSpPr>
              <p:cNvPr name="Freeform 13" id="13"/>
              <p:cNvSpPr/>
              <p:nvPr/>
            </p:nvSpPr>
            <p:spPr>
              <a:xfrm flipH="false" flipV="false" rot="0">
                <a:off x="0" y="0"/>
                <a:ext cx="1158499" cy="812800"/>
              </a:xfrm>
              <a:custGeom>
                <a:avLst/>
                <a:gdLst/>
                <a:ahLst/>
                <a:cxnLst/>
                <a:rect r="r" b="b" t="t" l="l"/>
                <a:pathLst>
                  <a:path h="812800" w="1158499">
                    <a:moveTo>
                      <a:pt x="89763" y="0"/>
                    </a:moveTo>
                    <a:lnTo>
                      <a:pt x="1068736" y="0"/>
                    </a:lnTo>
                    <a:cubicBezTo>
                      <a:pt x="1092543" y="0"/>
                      <a:pt x="1115374" y="9457"/>
                      <a:pt x="1132208" y="26291"/>
                    </a:cubicBezTo>
                    <a:cubicBezTo>
                      <a:pt x="1149042" y="43125"/>
                      <a:pt x="1158499" y="65956"/>
                      <a:pt x="1158499" y="89763"/>
                    </a:cubicBezTo>
                    <a:lnTo>
                      <a:pt x="1158499" y="723037"/>
                    </a:lnTo>
                    <a:cubicBezTo>
                      <a:pt x="1158499" y="746844"/>
                      <a:pt x="1149042" y="769675"/>
                      <a:pt x="1132208" y="786509"/>
                    </a:cubicBezTo>
                    <a:cubicBezTo>
                      <a:pt x="1115374" y="803343"/>
                      <a:pt x="1092543" y="812800"/>
                      <a:pt x="1068736" y="812800"/>
                    </a:cubicBezTo>
                    <a:lnTo>
                      <a:pt x="89763" y="812800"/>
                    </a:lnTo>
                    <a:cubicBezTo>
                      <a:pt x="65956" y="812800"/>
                      <a:pt x="43125" y="803343"/>
                      <a:pt x="26291" y="786509"/>
                    </a:cubicBezTo>
                    <a:cubicBezTo>
                      <a:pt x="9457" y="769675"/>
                      <a:pt x="0" y="746844"/>
                      <a:pt x="0" y="723037"/>
                    </a:cubicBezTo>
                    <a:lnTo>
                      <a:pt x="0" y="89763"/>
                    </a:lnTo>
                    <a:cubicBezTo>
                      <a:pt x="0" y="65956"/>
                      <a:pt x="9457" y="43125"/>
                      <a:pt x="26291" y="26291"/>
                    </a:cubicBezTo>
                    <a:cubicBezTo>
                      <a:pt x="43125" y="9457"/>
                      <a:pt x="65956" y="0"/>
                      <a:pt x="89763" y="0"/>
                    </a:cubicBezTo>
                    <a:close/>
                  </a:path>
                </a:pathLst>
              </a:custGeom>
              <a:solidFill>
                <a:srgbClr val="00214A"/>
              </a:solidFill>
            </p:spPr>
          </p:sp>
          <p:sp>
            <p:nvSpPr>
              <p:cNvPr name="TextBox 14" id="14"/>
              <p:cNvSpPr txBox="true"/>
              <p:nvPr/>
            </p:nvSpPr>
            <p:spPr>
              <a:xfrm>
                <a:off x="0" y="-57150"/>
                <a:ext cx="1158499" cy="869950"/>
              </a:xfrm>
              <a:prstGeom prst="rect">
                <a:avLst/>
              </a:prstGeom>
            </p:spPr>
            <p:txBody>
              <a:bodyPr anchor="ctr" rtlCol="false" tIns="50800" lIns="50800" bIns="50800" rIns="50800"/>
              <a:lstStyle/>
              <a:p>
                <a:pPr algn="ctr">
                  <a:lnSpc>
                    <a:spcPts val="3640"/>
                  </a:lnSpc>
                </a:pPr>
              </a:p>
            </p:txBody>
          </p:sp>
        </p:grpSp>
        <p:sp>
          <p:nvSpPr>
            <p:cNvPr name="Freeform 15" id="15"/>
            <p:cNvSpPr/>
            <p:nvPr/>
          </p:nvSpPr>
          <p:spPr>
            <a:xfrm flipH="false" flipV="false" rot="0">
              <a:off x="2233786" y="638939"/>
              <a:ext cx="1010272" cy="676882"/>
            </a:xfrm>
            <a:custGeom>
              <a:avLst/>
              <a:gdLst/>
              <a:ahLst/>
              <a:cxnLst/>
              <a:rect r="r" b="b" t="t" l="l"/>
              <a:pathLst>
                <a:path h="676882" w="1010272">
                  <a:moveTo>
                    <a:pt x="0" y="0"/>
                  </a:moveTo>
                  <a:lnTo>
                    <a:pt x="1010272" y="0"/>
                  </a:lnTo>
                  <a:lnTo>
                    <a:pt x="1010272" y="676882"/>
                  </a:lnTo>
                  <a:lnTo>
                    <a:pt x="0" y="67688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6" id="16"/>
            <p:cNvSpPr txBox="true"/>
            <p:nvPr/>
          </p:nvSpPr>
          <p:spPr>
            <a:xfrm rot="0">
              <a:off x="1499822" y="1326653"/>
              <a:ext cx="2478199" cy="581770"/>
            </a:xfrm>
            <a:prstGeom prst="rect">
              <a:avLst/>
            </a:prstGeom>
          </p:spPr>
          <p:txBody>
            <a:bodyPr anchor="t" rtlCol="false" tIns="0" lIns="0" bIns="0" rIns="0">
              <a:spAutoFit/>
            </a:bodyPr>
            <a:lstStyle/>
            <a:p>
              <a:pPr algn="ctr">
                <a:lnSpc>
                  <a:spcPts val="3636"/>
                </a:lnSpc>
                <a:spcBef>
                  <a:spcPct val="0"/>
                </a:spcBef>
              </a:pPr>
              <a:r>
                <a:rPr lang="en-US" b="true" sz="2597">
                  <a:solidFill>
                    <a:srgbClr val="FFFFFF"/>
                  </a:solidFill>
                  <a:latin typeface="Garet Bold"/>
                  <a:ea typeface="Garet Bold"/>
                  <a:cs typeface="Garet Bold"/>
                  <a:sym typeface="Garet Bold"/>
                </a:rPr>
                <a:t>Retention</a:t>
              </a:r>
            </a:p>
          </p:txBody>
        </p:sp>
        <p:sp>
          <p:nvSpPr>
            <p:cNvPr name="TextBox 17" id="17"/>
            <p:cNvSpPr txBox="true"/>
            <p:nvPr/>
          </p:nvSpPr>
          <p:spPr>
            <a:xfrm rot="0">
              <a:off x="443567" y="2034335"/>
              <a:ext cx="4553088" cy="944505"/>
            </a:xfrm>
            <a:prstGeom prst="rect">
              <a:avLst/>
            </a:prstGeom>
          </p:spPr>
          <p:txBody>
            <a:bodyPr anchor="t" rtlCol="false" tIns="0" lIns="0" bIns="0" rIns="0">
              <a:spAutoFit/>
            </a:bodyPr>
            <a:lstStyle/>
            <a:p>
              <a:pPr algn="just">
                <a:lnSpc>
                  <a:spcPts val="2857"/>
                </a:lnSpc>
                <a:spcBef>
                  <a:spcPct val="0"/>
                </a:spcBef>
              </a:pPr>
              <a:r>
                <a:rPr lang="en-US" sz="2040">
                  <a:solidFill>
                    <a:srgbClr val="FFFFFF"/>
                  </a:solidFill>
                  <a:latin typeface="Garet"/>
                  <a:ea typeface="Garet"/>
                  <a:cs typeface="Garet"/>
                  <a:sym typeface="Garet"/>
                </a:rPr>
                <a:t>Keeping great agents engaged and growing.</a:t>
              </a:r>
            </a:p>
          </p:txBody>
        </p:sp>
      </p:grpSp>
      <p:grpSp>
        <p:nvGrpSpPr>
          <p:cNvPr name="Group 18" id="18"/>
          <p:cNvGrpSpPr/>
          <p:nvPr/>
        </p:nvGrpSpPr>
        <p:grpSpPr>
          <a:xfrm rot="0">
            <a:off x="7103917" y="3267972"/>
            <a:ext cx="4080167" cy="2862634"/>
            <a:chOff x="0" y="0"/>
            <a:chExt cx="5440222" cy="3816846"/>
          </a:xfrm>
        </p:grpSpPr>
        <p:grpSp>
          <p:nvGrpSpPr>
            <p:cNvPr name="Group 19" id="19"/>
            <p:cNvGrpSpPr/>
            <p:nvPr/>
          </p:nvGrpSpPr>
          <p:grpSpPr>
            <a:xfrm rot="0">
              <a:off x="0" y="0"/>
              <a:ext cx="5440222" cy="3816846"/>
              <a:chOff x="0" y="0"/>
              <a:chExt cx="1158499" cy="812800"/>
            </a:xfrm>
          </p:grpSpPr>
          <p:sp>
            <p:nvSpPr>
              <p:cNvPr name="Freeform 20" id="20"/>
              <p:cNvSpPr/>
              <p:nvPr/>
            </p:nvSpPr>
            <p:spPr>
              <a:xfrm flipH="false" flipV="false" rot="0">
                <a:off x="0" y="0"/>
                <a:ext cx="1158499" cy="812800"/>
              </a:xfrm>
              <a:custGeom>
                <a:avLst/>
                <a:gdLst/>
                <a:ahLst/>
                <a:cxnLst/>
                <a:rect r="r" b="b" t="t" l="l"/>
                <a:pathLst>
                  <a:path h="812800" w="1158499">
                    <a:moveTo>
                      <a:pt x="89763" y="0"/>
                    </a:moveTo>
                    <a:lnTo>
                      <a:pt x="1068736" y="0"/>
                    </a:lnTo>
                    <a:cubicBezTo>
                      <a:pt x="1092543" y="0"/>
                      <a:pt x="1115374" y="9457"/>
                      <a:pt x="1132208" y="26291"/>
                    </a:cubicBezTo>
                    <a:cubicBezTo>
                      <a:pt x="1149042" y="43125"/>
                      <a:pt x="1158499" y="65956"/>
                      <a:pt x="1158499" y="89763"/>
                    </a:cubicBezTo>
                    <a:lnTo>
                      <a:pt x="1158499" y="723037"/>
                    </a:lnTo>
                    <a:cubicBezTo>
                      <a:pt x="1158499" y="746844"/>
                      <a:pt x="1149042" y="769675"/>
                      <a:pt x="1132208" y="786509"/>
                    </a:cubicBezTo>
                    <a:cubicBezTo>
                      <a:pt x="1115374" y="803343"/>
                      <a:pt x="1092543" y="812800"/>
                      <a:pt x="1068736" y="812800"/>
                    </a:cubicBezTo>
                    <a:lnTo>
                      <a:pt x="89763" y="812800"/>
                    </a:lnTo>
                    <a:cubicBezTo>
                      <a:pt x="65956" y="812800"/>
                      <a:pt x="43125" y="803343"/>
                      <a:pt x="26291" y="786509"/>
                    </a:cubicBezTo>
                    <a:cubicBezTo>
                      <a:pt x="9457" y="769675"/>
                      <a:pt x="0" y="746844"/>
                      <a:pt x="0" y="723037"/>
                    </a:cubicBezTo>
                    <a:lnTo>
                      <a:pt x="0" y="89763"/>
                    </a:lnTo>
                    <a:cubicBezTo>
                      <a:pt x="0" y="65956"/>
                      <a:pt x="9457" y="43125"/>
                      <a:pt x="26291" y="26291"/>
                    </a:cubicBezTo>
                    <a:cubicBezTo>
                      <a:pt x="43125" y="9457"/>
                      <a:pt x="65956" y="0"/>
                      <a:pt x="89763" y="0"/>
                    </a:cubicBezTo>
                    <a:close/>
                  </a:path>
                </a:pathLst>
              </a:custGeom>
              <a:solidFill>
                <a:srgbClr val="00214A"/>
              </a:solidFill>
            </p:spPr>
          </p:sp>
          <p:sp>
            <p:nvSpPr>
              <p:cNvPr name="TextBox 21" id="21"/>
              <p:cNvSpPr txBox="true"/>
              <p:nvPr/>
            </p:nvSpPr>
            <p:spPr>
              <a:xfrm>
                <a:off x="0" y="-57150"/>
                <a:ext cx="1158499" cy="869950"/>
              </a:xfrm>
              <a:prstGeom prst="rect">
                <a:avLst/>
              </a:prstGeom>
            </p:spPr>
            <p:txBody>
              <a:bodyPr anchor="ctr" rtlCol="false" tIns="50800" lIns="50800" bIns="50800" rIns="50800"/>
              <a:lstStyle/>
              <a:p>
                <a:pPr algn="ctr">
                  <a:lnSpc>
                    <a:spcPts val="3640"/>
                  </a:lnSpc>
                </a:pPr>
              </a:p>
            </p:txBody>
          </p:sp>
        </p:grpSp>
        <p:sp>
          <p:nvSpPr>
            <p:cNvPr name="Freeform 22" id="22"/>
            <p:cNvSpPr/>
            <p:nvPr/>
          </p:nvSpPr>
          <p:spPr>
            <a:xfrm flipH="false" flipV="false" rot="0">
              <a:off x="2367886" y="570956"/>
              <a:ext cx="742071" cy="744864"/>
            </a:xfrm>
            <a:custGeom>
              <a:avLst/>
              <a:gdLst/>
              <a:ahLst/>
              <a:cxnLst/>
              <a:rect r="r" b="b" t="t" l="l"/>
              <a:pathLst>
                <a:path h="744864" w="742071">
                  <a:moveTo>
                    <a:pt x="0" y="0"/>
                  </a:moveTo>
                  <a:lnTo>
                    <a:pt x="742072" y="0"/>
                  </a:lnTo>
                  <a:lnTo>
                    <a:pt x="742072" y="744865"/>
                  </a:lnTo>
                  <a:lnTo>
                    <a:pt x="0" y="7448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3" id="23"/>
            <p:cNvSpPr txBox="true"/>
            <p:nvPr/>
          </p:nvSpPr>
          <p:spPr>
            <a:xfrm rot="0">
              <a:off x="183059" y="1326653"/>
              <a:ext cx="5111726" cy="581770"/>
            </a:xfrm>
            <a:prstGeom prst="rect">
              <a:avLst/>
            </a:prstGeom>
          </p:spPr>
          <p:txBody>
            <a:bodyPr anchor="t" rtlCol="false" tIns="0" lIns="0" bIns="0" rIns="0">
              <a:spAutoFit/>
            </a:bodyPr>
            <a:lstStyle/>
            <a:p>
              <a:pPr algn="ctr">
                <a:lnSpc>
                  <a:spcPts val="3636"/>
                </a:lnSpc>
                <a:spcBef>
                  <a:spcPct val="0"/>
                </a:spcBef>
              </a:pPr>
              <a:r>
                <a:rPr lang="en-US" b="true" sz="2597">
                  <a:solidFill>
                    <a:srgbClr val="FFFFFF"/>
                  </a:solidFill>
                  <a:latin typeface="Garet Bold"/>
                  <a:ea typeface="Garet Bold"/>
                  <a:cs typeface="Garet Bold"/>
                  <a:sym typeface="Garet Bold"/>
                </a:rPr>
                <a:t>Growth Per Person</a:t>
              </a:r>
            </a:p>
          </p:txBody>
        </p:sp>
        <p:sp>
          <p:nvSpPr>
            <p:cNvPr name="TextBox 24" id="24"/>
            <p:cNvSpPr txBox="true"/>
            <p:nvPr/>
          </p:nvSpPr>
          <p:spPr>
            <a:xfrm rot="0">
              <a:off x="528216" y="2034335"/>
              <a:ext cx="4421412" cy="1427501"/>
            </a:xfrm>
            <a:prstGeom prst="rect">
              <a:avLst/>
            </a:prstGeom>
          </p:spPr>
          <p:txBody>
            <a:bodyPr anchor="t" rtlCol="false" tIns="0" lIns="0" bIns="0" rIns="0">
              <a:spAutoFit/>
            </a:bodyPr>
            <a:lstStyle/>
            <a:p>
              <a:pPr algn="just">
                <a:lnSpc>
                  <a:spcPts val="2857"/>
                </a:lnSpc>
                <a:spcBef>
                  <a:spcPct val="0"/>
                </a:spcBef>
              </a:pPr>
              <a:r>
                <a:rPr lang="en-US" sz="2040">
                  <a:solidFill>
                    <a:srgbClr val="FFFFFF"/>
                  </a:solidFill>
                  <a:latin typeface="Garet"/>
                  <a:ea typeface="Garet"/>
                  <a:cs typeface="Garet"/>
                  <a:sym typeface="Garet"/>
                </a:rPr>
                <a:t>Depth of development, not just breadth of recruitment.</a:t>
              </a:r>
            </a:p>
          </p:txBody>
        </p:sp>
      </p:grpSp>
      <p:grpSp>
        <p:nvGrpSpPr>
          <p:cNvPr name="Group 25" id="25"/>
          <p:cNvGrpSpPr/>
          <p:nvPr/>
        </p:nvGrpSpPr>
        <p:grpSpPr>
          <a:xfrm rot="0">
            <a:off x="11661820" y="3267972"/>
            <a:ext cx="4080167" cy="2862634"/>
            <a:chOff x="0" y="0"/>
            <a:chExt cx="5440222" cy="3816846"/>
          </a:xfrm>
        </p:grpSpPr>
        <p:grpSp>
          <p:nvGrpSpPr>
            <p:cNvPr name="Group 26" id="26"/>
            <p:cNvGrpSpPr/>
            <p:nvPr/>
          </p:nvGrpSpPr>
          <p:grpSpPr>
            <a:xfrm rot="0">
              <a:off x="0" y="0"/>
              <a:ext cx="5440222" cy="3816846"/>
              <a:chOff x="0" y="0"/>
              <a:chExt cx="1158499" cy="812800"/>
            </a:xfrm>
          </p:grpSpPr>
          <p:sp>
            <p:nvSpPr>
              <p:cNvPr name="Freeform 27" id="27"/>
              <p:cNvSpPr/>
              <p:nvPr/>
            </p:nvSpPr>
            <p:spPr>
              <a:xfrm flipH="false" flipV="false" rot="0">
                <a:off x="0" y="0"/>
                <a:ext cx="1158499" cy="812800"/>
              </a:xfrm>
              <a:custGeom>
                <a:avLst/>
                <a:gdLst/>
                <a:ahLst/>
                <a:cxnLst/>
                <a:rect r="r" b="b" t="t" l="l"/>
                <a:pathLst>
                  <a:path h="812800" w="1158499">
                    <a:moveTo>
                      <a:pt x="89763" y="0"/>
                    </a:moveTo>
                    <a:lnTo>
                      <a:pt x="1068736" y="0"/>
                    </a:lnTo>
                    <a:cubicBezTo>
                      <a:pt x="1092543" y="0"/>
                      <a:pt x="1115374" y="9457"/>
                      <a:pt x="1132208" y="26291"/>
                    </a:cubicBezTo>
                    <a:cubicBezTo>
                      <a:pt x="1149042" y="43125"/>
                      <a:pt x="1158499" y="65956"/>
                      <a:pt x="1158499" y="89763"/>
                    </a:cubicBezTo>
                    <a:lnTo>
                      <a:pt x="1158499" y="723037"/>
                    </a:lnTo>
                    <a:cubicBezTo>
                      <a:pt x="1158499" y="746844"/>
                      <a:pt x="1149042" y="769675"/>
                      <a:pt x="1132208" y="786509"/>
                    </a:cubicBezTo>
                    <a:cubicBezTo>
                      <a:pt x="1115374" y="803343"/>
                      <a:pt x="1092543" y="812800"/>
                      <a:pt x="1068736" y="812800"/>
                    </a:cubicBezTo>
                    <a:lnTo>
                      <a:pt x="89763" y="812800"/>
                    </a:lnTo>
                    <a:cubicBezTo>
                      <a:pt x="65956" y="812800"/>
                      <a:pt x="43125" y="803343"/>
                      <a:pt x="26291" y="786509"/>
                    </a:cubicBezTo>
                    <a:cubicBezTo>
                      <a:pt x="9457" y="769675"/>
                      <a:pt x="0" y="746844"/>
                      <a:pt x="0" y="723037"/>
                    </a:cubicBezTo>
                    <a:lnTo>
                      <a:pt x="0" y="89763"/>
                    </a:lnTo>
                    <a:cubicBezTo>
                      <a:pt x="0" y="65956"/>
                      <a:pt x="9457" y="43125"/>
                      <a:pt x="26291" y="26291"/>
                    </a:cubicBezTo>
                    <a:cubicBezTo>
                      <a:pt x="43125" y="9457"/>
                      <a:pt x="65956" y="0"/>
                      <a:pt x="89763" y="0"/>
                    </a:cubicBezTo>
                    <a:close/>
                  </a:path>
                </a:pathLst>
              </a:custGeom>
              <a:solidFill>
                <a:srgbClr val="00214A"/>
              </a:solidFill>
            </p:spPr>
          </p:sp>
          <p:sp>
            <p:nvSpPr>
              <p:cNvPr name="TextBox 28" id="28"/>
              <p:cNvSpPr txBox="true"/>
              <p:nvPr/>
            </p:nvSpPr>
            <p:spPr>
              <a:xfrm>
                <a:off x="0" y="-57150"/>
                <a:ext cx="1158499" cy="869950"/>
              </a:xfrm>
              <a:prstGeom prst="rect">
                <a:avLst/>
              </a:prstGeom>
            </p:spPr>
            <p:txBody>
              <a:bodyPr anchor="ctr" rtlCol="false" tIns="50800" lIns="50800" bIns="50800" rIns="50800"/>
              <a:lstStyle/>
              <a:p>
                <a:pPr algn="ctr">
                  <a:lnSpc>
                    <a:spcPts val="3640"/>
                  </a:lnSpc>
                </a:pPr>
              </a:p>
            </p:txBody>
          </p:sp>
        </p:grpSp>
        <p:sp>
          <p:nvSpPr>
            <p:cNvPr name="Freeform 29" id="29"/>
            <p:cNvSpPr/>
            <p:nvPr/>
          </p:nvSpPr>
          <p:spPr>
            <a:xfrm flipH="false" flipV="false" rot="0">
              <a:off x="2349802" y="462810"/>
              <a:ext cx="778240" cy="920993"/>
            </a:xfrm>
            <a:custGeom>
              <a:avLst/>
              <a:gdLst/>
              <a:ahLst/>
              <a:cxnLst/>
              <a:rect r="r" b="b" t="t" l="l"/>
              <a:pathLst>
                <a:path h="920993" w="778240">
                  <a:moveTo>
                    <a:pt x="0" y="0"/>
                  </a:moveTo>
                  <a:lnTo>
                    <a:pt x="778240" y="0"/>
                  </a:lnTo>
                  <a:lnTo>
                    <a:pt x="778240" y="920993"/>
                  </a:lnTo>
                  <a:lnTo>
                    <a:pt x="0" y="92099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30" id="30"/>
            <p:cNvSpPr txBox="true"/>
            <p:nvPr/>
          </p:nvSpPr>
          <p:spPr>
            <a:xfrm rot="0">
              <a:off x="183059" y="1326653"/>
              <a:ext cx="5111726" cy="581770"/>
            </a:xfrm>
            <a:prstGeom prst="rect">
              <a:avLst/>
            </a:prstGeom>
          </p:spPr>
          <p:txBody>
            <a:bodyPr anchor="t" rtlCol="false" tIns="0" lIns="0" bIns="0" rIns="0">
              <a:spAutoFit/>
            </a:bodyPr>
            <a:lstStyle/>
            <a:p>
              <a:pPr algn="ctr">
                <a:lnSpc>
                  <a:spcPts val="3636"/>
                </a:lnSpc>
                <a:spcBef>
                  <a:spcPct val="0"/>
                </a:spcBef>
              </a:pPr>
              <a:r>
                <a:rPr lang="en-US" b="true" sz="2597">
                  <a:solidFill>
                    <a:srgbClr val="FFFFFF"/>
                  </a:solidFill>
                  <a:latin typeface="Garet Bold"/>
                  <a:ea typeface="Garet Bold"/>
                  <a:cs typeface="Garet Bold"/>
                  <a:sym typeface="Garet Bold"/>
                </a:rPr>
                <a:t>Productivity</a:t>
              </a:r>
            </a:p>
          </p:txBody>
        </p:sp>
        <p:sp>
          <p:nvSpPr>
            <p:cNvPr name="TextBox 31" id="31"/>
            <p:cNvSpPr txBox="true"/>
            <p:nvPr/>
          </p:nvSpPr>
          <p:spPr>
            <a:xfrm rot="0">
              <a:off x="327421" y="2034335"/>
              <a:ext cx="4785380" cy="944505"/>
            </a:xfrm>
            <a:prstGeom prst="rect">
              <a:avLst/>
            </a:prstGeom>
          </p:spPr>
          <p:txBody>
            <a:bodyPr anchor="t" rtlCol="false" tIns="0" lIns="0" bIns="0" rIns="0">
              <a:spAutoFit/>
            </a:bodyPr>
            <a:lstStyle/>
            <a:p>
              <a:pPr algn="just">
                <a:lnSpc>
                  <a:spcPts val="2857"/>
                </a:lnSpc>
                <a:spcBef>
                  <a:spcPct val="0"/>
                </a:spcBef>
              </a:pPr>
              <a:r>
                <a:rPr lang="en-US" sz="2040">
                  <a:solidFill>
                    <a:srgbClr val="FFFFFF"/>
                  </a:solidFill>
                  <a:latin typeface="Garet"/>
                  <a:ea typeface="Garet"/>
                  <a:cs typeface="Garet"/>
                  <a:sym typeface="Garet"/>
                </a:rPr>
                <a:t>Real output and transaction performance.</a:t>
              </a:r>
            </a:p>
          </p:txBody>
        </p:sp>
      </p:grpSp>
      <p:grpSp>
        <p:nvGrpSpPr>
          <p:cNvPr name="Group 32" id="32"/>
          <p:cNvGrpSpPr/>
          <p:nvPr/>
        </p:nvGrpSpPr>
        <p:grpSpPr>
          <a:xfrm rot="0">
            <a:off x="2674482" y="6395666"/>
            <a:ext cx="6469518" cy="2862634"/>
            <a:chOff x="0" y="0"/>
            <a:chExt cx="8626024" cy="3816846"/>
          </a:xfrm>
        </p:grpSpPr>
        <p:grpSp>
          <p:nvGrpSpPr>
            <p:cNvPr name="Group 33" id="33"/>
            <p:cNvGrpSpPr/>
            <p:nvPr/>
          </p:nvGrpSpPr>
          <p:grpSpPr>
            <a:xfrm rot="0">
              <a:off x="0" y="0"/>
              <a:ext cx="8626024" cy="3816846"/>
              <a:chOff x="0" y="0"/>
              <a:chExt cx="1836918" cy="812800"/>
            </a:xfrm>
          </p:grpSpPr>
          <p:sp>
            <p:nvSpPr>
              <p:cNvPr name="Freeform 34" id="34"/>
              <p:cNvSpPr/>
              <p:nvPr/>
            </p:nvSpPr>
            <p:spPr>
              <a:xfrm flipH="false" flipV="false" rot="0">
                <a:off x="0" y="0"/>
                <a:ext cx="1836918" cy="812800"/>
              </a:xfrm>
              <a:custGeom>
                <a:avLst/>
                <a:gdLst/>
                <a:ahLst/>
                <a:cxnLst/>
                <a:rect r="r" b="b" t="t" l="l"/>
                <a:pathLst>
                  <a:path h="812800" w="1836918">
                    <a:moveTo>
                      <a:pt x="56611" y="0"/>
                    </a:moveTo>
                    <a:lnTo>
                      <a:pt x="1780307" y="0"/>
                    </a:lnTo>
                    <a:cubicBezTo>
                      <a:pt x="1811572" y="0"/>
                      <a:pt x="1836918" y="25346"/>
                      <a:pt x="1836918" y="56611"/>
                    </a:cubicBezTo>
                    <a:lnTo>
                      <a:pt x="1836918" y="756189"/>
                    </a:lnTo>
                    <a:cubicBezTo>
                      <a:pt x="1836918" y="771203"/>
                      <a:pt x="1830954" y="785602"/>
                      <a:pt x="1820337" y="796219"/>
                    </a:cubicBezTo>
                    <a:cubicBezTo>
                      <a:pt x="1809720" y="806836"/>
                      <a:pt x="1795321" y="812800"/>
                      <a:pt x="1780307" y="812800"/>
                    </a:cubicBezTo>
                    <a:lnTo>
                      <a:pt x="56611" y="812800"/>
                    </a:lnTo>
                    <a:cubicBezTo>
                      <a:pt x="41597" y="812800"/>
                      <a:pt x="27198" y="806836"/>
                      <a:pt x="16581" y="796219"/>
                    </a:cubicBezTo>
                    <a:cubicBezTo>
                      <a:pt x="5964" y="785602"/>
                      <a:pt x="0" y="771203"/>
                      <a:pt x="0" y="756189"/>
                    </a:cubicBezTo>
                    <a:lnTo>
                      <a:pt x="0" y="56611"/>
                    </a:lnTo>
                    <a:cubicBezTo>
                      <a:pt x="0" y="41597"/>
                      <a:pt x="5964" y="27198"/>
                      <a:pt x="16581" y="16581"/>
                    </a:cubicBezTo>
                    <a:cubicBezTo>
                      <a:pt x="27198" y="5964"/>
                      <a:pt x="41597" y="0"/>
                      <a:pt x="56611" y="0"/>
                    </a:cubicBezTo>
                    <a:close/>
                  </a:path>
                </a:pathLst>
              </a:custGeom>
              <a:solidFill>
                <a:srgbClr val="00214A"/>
              </a:solidFill>
            </p:spPr>
          </p:sp>
          <p:sp>
            <p:nvSpPr>
              <p:cNvPr name="TextBox 35" id="35"/>
              <p:cNvSpPr txBox="true"/>
              <p:nvPr/>
            </p:nvSpPr>
            <p:spPr>
              <a:xfrm>
                <a:off x="0" y="-57150"/>
                <a:ext cx="1836918" cy="869950"/>
              </a:xfrm>
              <a:prstGeom prst="rect">
                <a:avLst/>
              </a:prstGeom>
            </p:spPr>
            <p:txBody>
              <a:bodyPr anchor="ctr" rtlCol="false" tIns="50800" lIns="50800" bIns="50800" rIns="50800"/>
              <a:lstStyle/>
              <a:p>
                <a:pPr algn="ctr">
                  <a:lnSpc>
                    <a:spcPts val="3640"/>
                  </a:lnSpc>
                </a:pPr>
              </a:p>
            </p:txBody>
          </p:sp>
        </p:grpSp>
        <p:sp>
          <p:nvSpPr>
            <p:cNvPr name="Freeform 36" id="36"/>
            <p:cNvSpPr/>
            <p:nvPr/>
          </p:nvSpPr>
          <p:spPr>
            <a:xfrm flipH="false" flipV="false" rot="0">
              <a:off x="4048125" y="453342"/>
              <a:ext cx="711573" cy="711573"/>
            </a:xfrm>
            <a:custGeom>
              <a:avLst/>
              <a:gdLst/>
              <a:ahLst/>
              <a:cxnLst/>
              <a:rect r="r" b="b" t="t" l="l"/>
              <a:pathLst>
                <a:path h="711573" w="711573">
                  <a:moveTo>
                    <a:pt x="0" y="0"/>
                  </a:moveTo>
                  <a:lnTo>
                    <a:pt x="711573" y="0"/>
                  </a:lnTo>
                  <a:lnTo>
                    <a:pt x="711573" y="711572"/>
                  </a:lnTo>
                  <a:lnTo>
                    <a:pt x="0" y="71157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37" id="37"/>
            <p:cNvSpPr txBox="true"/>
            <p:nvPr/>
          </p:nvSpPr>
          <p:spPr>
            <a:xfrm rot="0">
              <a:off x="2083185" y="1220630"/>
              <a:ext cx="4641453" cy="581770"/>
            </a:xfrm>
            <a:prstGeom prst="rect">
              <a:avLst/>
            </a:prstGeom>
          </p:spPr>
          <p:txBody>
            <a:bodyPr anchor="t" rtlCol="false" tIns="0" lIns="0" bIns="0" rIns="0">
              <a:spAutoFit/>
            </a:bodyPr>
            <a:lstStyle/>
            <a:p>
              <a:pPr algn="ctr">
                <a:lnSpc>
                  <a:spcPts val="3636"/>
                </a:lnSpc>
                <a:spcBef>
                  <a:spcPct val="0"/>
                </a:spcBef>
              </a:pPr>
              <a:r>
                <a:rPr lang="en-US" b="true" sz="2597">
                  <a:solidFill>
                    <a:srgbClr val="FFFFFF"/>
                  </a:solidFill>
                  <a:latin typeface="Garet Bold"/>
                  <a:ea typeface="Garet Bold"/>
                  <a:cs typeface="Garet Bold"/>
                  <a:sym typeface="Garet Bold"/>
                </a:rPr>
                <a:t>Event Participation</a:t>
              </a:r>
            </a:p>
          </p:txBody>
        </p:sp>
        <p:sp>
          <p:nvSpPr>
            <p:cNvPr name="TextBox 38" id="38"/>
            <p:cNvSpPr txBox="true"/>
            <p:nvPr/>
          </p:nvSpPr>
          <p:spPr>
            <a:xfrm rot="0">
              <a:off x="1141841" y="2084625"/>
              <a:ext cx="6342341" cy="944505"/>
            </a:xfrm>
            <a:prstGeom prst="rect">
              <a:avLst/>
            </a:prstGeom>
          </p:spPr>
          <p:txBody>
            <a:bodyPr anchor="t" rtlCol="false" tIns="0" lIns="0" bIns="0" rIns="0">
              <a:spAutoFit/>
            </a:bodyPr>
            <a:lstStyle/>
            <a:p>
              <a:pPr algn="just">
                <a:lnSpc>
                  <a:spcPts val="2857"/>
                </a:lnSpc>
                <a:spcBef>
                  <a:spcPct val="0"/>
                </a:spcBef>
              </a:pPr>
              <a:r>
                <a:rPr lang="en-US" sz="2040">
                  <a:solidFill>
                    <a:srgbClr val="FFFFFF"/>
                  </a:solidFill>
                  <a:latin typeface="Garet"/>
                  <a:ea typeface="Garet"/>
                  <a:cs typeface="Garet"/>
                  <a:sym typeface="Garet"/>
                </a:rPr>
                <a:t>Showing up, contributing, and leading in person.</a:t>
              </a:r>
            </a:p>
          </p:txBody>
        </p:sp>
      </p:grpSp>
      <p:grpSp>
        <p:nvGrpSpPr>
          <p:cNvPr name="Group 39" id="39"/>
          <p:cNvGrpSpPr/>
          <p:nvPr/>
        </p:nvGrpSpPr>
        <p:grpSpPr>
          <a:xfrm rot="0">
            <a:off x="9272468" y="6395666"/>
            <a:ext cx="6469518" cy="2862634"/>
            <a:chOff x="0" y="0"/>
            <a:chExt cx="8626024" cy="3816846"/>
          </a:xfrm>
        </p:grpSpPr>
        <p:grpSp>
          <p:nvGrpSpPr>
            <p:cNvPr name="Group 40" id="40"/>
            <p:cNvGrpSpPr/>
            <p:nvPr/>
          </p:nvGrpSpPr>
          <p:grpSpPr>
            <a:xfrm rot="0">
              <a:off x="0" y="0"/>
              <a:ext cx="8626024" cy="3816846"/>
              <a:chOff x="0" y="0"/>
              <a:chExt cx="1836918" cy="812800"/>
            </a:xfrm>
          </p:grpSpPr>
          <p:sp>
            <p:nvSpPr>
              <p:cNvPr name="Freeform 41" id="41"/>
              <p:cNvSpPr/>
              <p:nvPr/>
            </p:nvSpPr>
            <p:spPr>
              <a:xfrm flipH="false" flipV="false" rot="0">
                <a:off x="0" y="0"/>
                <a:ext cx="1836918" cy="812800"/>
              </a:xfrm>
              <a:custGeom>
                <a:avLst/>
                <a:gdLst/>
                <a:ahLst/>
                <a:cxnLst/>
                <a:rect r="r" b="b" t="t" l="l"/>
                <a:pathLst>
                  <a:path h="812800" w="1836918">
                    <a:moveTo>
                      <a:pt x="56611" y="0"/>
                    </a:moveTo>
                    <a:lnTo>
                      <a:pt x="1780307" y="0"/>
                    </a:lnTo>
                    <a:cubicBezTo>
                      <a:pt x="1811572" y="0"/>
                      <a:pt x="1836918" y="25346"/>
                      <a:pt x="1836918" y="56611"/>
                    </a:cubicBezTo>
                    <a:lnTo>
                      <a:pt x="1836918" y="756189"/>
                    </a:lnTo>
                    <a:cubicBezTo>
                      <a:pt x="1836918" y="771203"/>
                      <a:pt x="1830954" y="785602"/>
                      <a:pt x="1820337" y="796219"/>
                    </a:cubicBezTo>
                    <a:cubicBezTo>
                      <a:pt x="1809720" y="806836"/>
                      <a:pt x="1795321" y="812800"/>
                      <a:pt x="1780307" y="812800"/>
                    </a:cubicBezTo>
                    <a:lnTo>
                      <a:pt x="56611" y="812800"/>
                    </a:lnTo>
                    <a:cubicBezTo>
                      <a:pt x="41597" y="812800"/>
                      <a:pt x="27198" y="806836"/>
                      <a:pt x="16581" y="796219"/>
                    </a:cubicBezTo>
                    <a:cubicBezTo>
                      <a:pt x="5964" y="785602"/>
                      <a:pt x="0" y="771203"/>
                      <a:pt x="0" y="756189"/>
                    </a:cubicBezTo>
                    <a:lnTo>
                      <a:pt x="0" y="56611"/>
                    </a:lnTo>
                    <a:cubicBezTo>
                      <a:pt x="0" y="41597"/>
                      <a:pt x="5964" y="27198"/>
                      <a:pt x="16581" y="16581"/>
                    </a:cubicBezTo>
                    <a:cubicBezTo>
                      <a:pt x="27198" y="5964"/>
                      <a:pt x="41597" y="0"/>
                      <a:pt x="56611" y="0"/>
                    </a:cubicBezTo>
                    <a:close/>
                  </a:path>
                </a:pathLst>
              </a:custGeom>
              <a:solidFill>
                <a:srgbClr val="00214A"/>
              </a:solidFill>
            </p:spPr>
          </p:sp>
          <p:sp>
            <p:nvSpPr>
              <p:cNvPr name="TextBox 42" id="42"/>
              <p:cNvSpPr txBox="true"/>
              <p:nvPr/>
            </p:nvSpPr>
            <p:spPr>
              <a:xfrm>
                <a:off x="0" y="-57150"/>
                <a:ext cx="1836918" cy="869950"/>
              </a:xfrm>
              <a:prstGeom prst="rect">
                <a:avLst/>
              </a:prstGeom>
            </p:spPr>
            <p:txBody>
              <a:bodyPr anchor="ctr" rtlCol="false" tIns="50800" lIns="50800" bIns="50800" rIns="50800"/>
              <a:lstStyle/>
              <a:p>
                <a:pPr algn="ctr">
                  <a:lnSpc>
                    <a:spcPts val="3640"/>
                  </a:lnSpc>
                </a:pPr>
              </a:p>
            </p:txBody>
          </p:sp>
        </p:grpSp>
        <p:sp>
          <p:nvSpPr>
            <p:cNvPr name="Freeform 43" id="43"/>
            <p:cNvSpPr/>
            <p:nvPr/>
          </p:nvSpPr>
          <p:spPr>
            <a:xfrm flipH="false" flipV="false" rot="0">
              <a:off x="3765842" y="507635"/>
              <a:ext cx="1094341" cy="763303"/>
            </a:xfrm>
            <a:custGeom>
              <a:avLst/>
              <a:gdLst/>
              <a:ahLst/>
              <a:cxnLst/>
              <a:rect r="r" b="b" t="t" l="l"/>
              <a:pathLst>
                <a:path h="763303" w="1094341">
                  <a:moveTo>
                    <a:pt x="0" y="0"/>
                  </a:moveTo>
                  <a:lnTo>
                    <a:pt x="1094340" y="0"/>
                  </a:lnTo>
                  <a:lnTo>
                    <a:pt x="1094340" y="763303"/>
                  </a:lnTo>
                  <a:lnTo>
                    <a:pt x="0" y="76330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44" id="44"/>
            <p:cNvSpPr txBox="true"/>
            <p:nvPr/>
          </p:nvSpPr>
          <p:spPr>
            <a:xfrm rot="0">
              <a:off x="1540824" y="1326653"/>
              <a:ext cx="5544376" cy="581770"/>
            </a:xfrm>
            <a:prstGeom prst="rect">
              <a:avLst/>
            </a:prstGeom>
          </p:spPr>
          <p:txBody>
            <a:bodyPr anchor="t" rtlCol="false" tIns="0" lIns="0" bIns="0" rIns="0">
              <a:spAutoFit/>
            </a:bodyPr>
            <a:lstStyle/>
            <a:p>
              <a:pPr algn="ctr">
                <a:lnSpc>
                  <a:spcPts val="3636"/>
                </a:lnSpc>
                <a:spcBef>
                  <a:spcPct val="0"/>
                </a:spcBef>
              </a:pPr>
              <a:r>
                <a:rPr lang="en-US" b="true" sz="2597">
                  <a:solidFill>
                    <a:srgbClr val="FFFFFF"/>
                  </a:solidFill>
                  <a:latin typeface="Garet Bold"/>
                  <a:ea typeface="Garet Bold"/>
                  <a:cs typeface="Garet Bold"/>
                  <a:sym typeface="Garet Bold"/>
                </a:rPr>
                <a:t>Training &amp; Contribution</a:t>
              </a:r>
            </a:p>
          </p:txBody>
        </p:sp>
        <p:sp>
          <p:nvSpPr>
            <p:cNvPr name="TextBox 45" id="45"/>
            <p:cNvSpPr txBox="true"/>
            <p:nvPr/>
          </p:nvSpPr>
          <p:spPr>
            <a:xfrm rot="0">
              <a:off x="1141841" y="2190649"/>
              <a:ext cx="6342341" cy="944505"/>
            </a:xfrm>
            <a:prstGeom prst="rect">
              <a:avLst/>
            </a:prstGeom>
          </p:spPr>
          <p:txBody>
            <a:bodyPr anchor="t" rtlCol="false" tIns="0" lIns="0" bIns="0" rIns="0">
              <a:spAutoFit/>
            </a:bodyPr>
            <a:lstStyle/>
            <a:p>
              <a:pPr algn="just">
                <a:lnSpc>
                  <a:spcPts val="2857"/>
                </a:lnSpc>
                <a:spcBef>
                  <a:spcPct val="0"/>
                </a:spcBef>
              </a:pPr>
              <a:r>
                <a:rPr lang="en-US" sz="2040">
                  <a:solidFill>
                    <a:srgbClr val="FFFFFF"/>
                  </a:solidFill>
                  <a:latin typeface="Garet"/>
                  <a:ea typeface="Garet"/>
                  <a:cs typeface="Garet"/>
                  <a:sym typeface="Garet"/>
                </a:rPr>
                <a:t>Investing in others and the broader community.</a:t>
              </a:r>
            </a:p>
          </p:txBody>
        </p:sp>
      </p:grpSp>
      <p:sp>
        <p:nvSpPr>
          <p:cNvPr name="TextBox 46" id="46"/>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Tom</a:t>
            </a:r>
          </a:p>
        </p:txBody>
      </p:sp>
    </p:spTree>
  </p:cSld>
  <p:clrMapOvr>
    <a:masterClrMapping/>
  </p:clrMapOvr>
  <p:transition spd="fast">
    <p:fade/>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TextBox 9" id="9"/>
          <p:cNvSpPr txBox="true"/>
          <p:nvPr/>
        </p:nvSpPr>
        <p:spPr>
          <a:xfrm rot="0">
            <a:off x="6807170" y="1527348"/>
            <a:ext cx="10327825" cy="1193800"/>
          </a:xfrm>
          <a:prstGeom prst="rect">
            <a:avLst/>
          </a:prstGeom>
        </p:spPr>
        <p:txBody>
          <a:bodyPr anchor="t" rtlCol="false" tIns="0" lIns="0" bIns="0" rIns="0">
            <a:spAutoFit/>
          </a:bodyPr>
          <a:lstStyle/>
          <a:p>
            <a:pPr algn="r">
              <a:lnSpc>
                <a:spcPts val="9799"/>
              </a:lnSpc>
              <a:spcBef>
                <a:spcPct val="0"/>
              </a:spcBef>
            </a:pPr>
            <a:r>
              <a:rPr lang="en-US" b="true" sz="6999" spc="-279">
                <a:solidFill>
                  <a:srgbClr val="FFFFFF"/>
                </a:solidFill>
                <a:latin typeface="Garet Bold"/>
                <a:ea typeface="Garet Bold"/>
                <a:cs typeface="Garet Bold"/>
                <a:sym typeface="Garet Bold"/>
              </a:rPr>
              <a:t>The Big</a:t>
            </a:r>
            <a:r>
              <a:rPr lang="en-US" b="true" sz="6999" spc="-279">
                <a:solidFill>
                  <a:srgbClr val="FFFFFF"/>
                </a:solidFill>
                <a:latin typeface="Garet Bold"/>
                <a:ea typeface="Garet Bold"/>
                <a:cs typeface="Garet Bold"/>
                <a:sym typeface="Garet Bold"/>
              </a:rPr>
              <a:t> </a:t>
            </a:r>
            <a:r>
              <a:rPr lang="en-US" b="true" sz="6999" spc="-279">
                <a:gradFill>
                  <a:gsLst>
                    <a:gs pos="0">
                      <a:srgbClr val="E4CB90">
                        <a:alpha val="100000"/>
                      </a:srgbClr>
                    </a:gs>
                    <a:gs pos="100000">
                      <a:srgbClr val="FFEDB4">
                        <a:alpha val="100000"/>
                      </a:srgbClr>
                    </a:gs>
                  </a:gsLst>
                  <a:lin ang="0"/>
                </a:gradFill>
                <a:latin typeface="Garet Bold"/>
                <a:ea typeface="Garet Bold"/>
                <a:cs typeface="Garet Bold"/>
                <a:sym typeface="Garet Bold"/>
              </a:rPr>
              <a:t>Opportunity</a:t>
            </a:r>
          </a:p>
        </p:txBody>
      </p:sp>
      <p:sp>
        <p:nvSpPr>
          <p:cNvPr name="TextBox 10" id="10"/>
          <p:cNvSpPr txBox="true"/>
          <p:nvPr/>
        </p:nvSpPr>
        <p:spPr>
          <a:xfrm rot="0">
            <a:off x="1160968" y="3445048"/>
            <a:ext cx="15966064" cy="514350"/>
          </a:xfrm>
          <a:prstGeom prst="rect">
            <a:avLst/>
          </a:prstGeom>
        </p:spPr>
        <p:txBody>
          <a:bodyPr anchor="t" rtlCol="false" tIns="0" lIns="0" bIns="0" rIns="0">
            <a:spAutoFit/>
          </a:bodyPr>
          <a:lstStyle/>
          <a:p>
            <a:pPr algn="just">
              <a:lnSpc>
                <a:spcPts val="4200"/>
              </a:lnSpc>
              <a:spcBef>
                <a:spcPct val="0"/>
              </a:spcBef>
            </a:pPr>
            <a:r>
              <a:rPr lang="en-US" b="true" sz="3000">
                <a:gradFill>
                  <a:gsLst>
                    <a:gs pos="0">
                      <a:srgbClr val="E4CB90">
                        <a:alpha val="100000"/>
                      </a:srgbClr>
                    </a:gs>
                    <a:gs pos="100000">
                      <a:srgbClr val="FFEDB4">
                        <a:alpha val="100000"/>
                      </a:srgbClr>
                    </a:gs>
                  </a:gsLst>
                  <a:lin ang="0"/>
                </a:gradFill>
                <a:latin typeface="Garet Bold"/>
                <a:ea typeface="Garet Bold"/>
                <a:cs typeface="Garet Bold"/>
                <a:sym typeface="Garet Bold"/>
              </a:rPr>
              <a:t>A Rare Achievement</a:t>
            </a:r>
          </a:p>
        </p:txBody>
      </p:sp>
      <p:sp>
        <p:nvSpPr>
          <p:cNvPr name="TextBox 11" id="11"/>
          <p:cNvSpPr txBox="true"/>
          <p:nvPr/>
        </p:nvSpPr>
        <p:spPr>
          <a:xfrm rot="0">
            <a:off x="1168931" y="4155863"/>
            <a:ext cx="15966064" cy="869950"/>
          </a:xfrm>
          <a:prstGeom prst="rect">
            <a:avLst/>
          </a:prstGeom>
        </p:spPr>
        <p:txBody>
          <a:bodyPr anchor="t" rtlCol="false" tIns="0" lIns="0" bIns="0" rIns="0">
            <a:spAutoFit/>
          </a:bodyPr>
          <a:lstStyle/>
          <a:p>
            <a:pPr algn="just">
              <a:lnSpc>
                <a:spcPts val="3500"/>
              </a:lnSpc>
              <a:spcBef>
                <a:spcPct val="0"/>
              </a:spcBef>
            </a:pPr>
            <a:r>
              <a:rPr lang="en-US" sz="2500">
                <a:solidFill>
                  <a:srgbClr val="FFFFFF"/>
                </a:solidFill>
                <a:latin typeface="Garet"/>
                <a:ea typeface="Garet"/>
                <a:cs typeface="Garet"/>
                <a:sym typeface="Garet"/>
              </a:rPr>
              <a:t>Very few agents will ever build organizations at this level. But the existence of this opportunity </a:t>
            </a:r>
            <a:r>
              <a:rPr lang="en-US" b="true" sz="2500">
                <a:solidFill>
                  <a:srgbClr val="FFFFFF"/>
                </a:solidFill>
                <a:latin typeface="Garet Bold"/>
                <a:ea typeface="Garet Bold"/>
                <a:cs typeface="Garet Bold"/>
                <a:sym typeface="Garet Bold"/>
              </a:rPr>
              <a:t>changes what agents believe is possible</a:t>
            </a:r>
            <a:r>
              <a:rPr lang="en-US" sz="2500">
                <a:solidFill>
                  <a:srgbClr val="FFFFFF"/>
                </a:solidFill>
                <a:latin typeface="Garet"/>
                <a:ea typeface="Garet"/>
                <a:cs typeface="Garet"/>
                <a:sym typeface="Garet"/>
              </a:rPr>
              <a:t> — and that belief is transformational.</a:t>
            </a:r>
          </a:p>
        </p:txBody>
      </p:sp>
      <p:sp>
        <p:nvSpPr>
          <p:cNvPr name="TextBox 12" id="12"/>
          <p:cNvSpPr txBox="true"/>
          <p:nvPr/>
        </p:nvSpPr>
        <p:spPr>
          <a:xfrm rot="0">
            <a:off x="1028700" y="5748689"/>
            <a:ext cx="15966064" cy="514350"/>
          </a:xfrm>
          <a:prstGeom prst="rect">
            <a:avLst/>
          </a:prstGeom>
        </p:spPr>
        <p:txBody>
          <a:bodyPr anchor="t" rtlCol="false" tIns="0" lIns="0" bIns="0" rIns="0">
            <a:spAutoFit/>
          </a:bodyPr>
          <a:lstStyle/>
          <a:p>
            <a:pPr algn="just">
              <a:lnSpc>
                <a:spcPts val="4200"/>
              </a:lnSpc>
              <a:spcBef>
                <a:spcPct val="0"/>
              </a:spcBef>
            </a:pPr>
            <a:r>
              <a:rPr lang="en-US" b="true" sz="3000">
                <a:gradFill>
                  <a:gsLst>
                    <a:gs pos="0">
                      <a:srgbClr val="E4CB90">
                        <a:alpha val="100000"/>
                      </a:srgbClr>
                    </a:gs>
                    <a:gs pos="100000">
                      <a:srgbClr val="FFEDB4">
                        <a:alpha val="100000"/>
                      </a:srgbClr>
                    </a:gs>
                  </a:gsLst>
                  <a:lin ang="0"/>
                </a:gradFill>
                <a:latin typeface="Garet Bold"/>
                <a:ea typeface="Garet Bold"/>
                <a:cs typeface="Garet Bold"/>
                <a:sym typeface="Garet Bold"/>
              </a:rPr>
              <a:t>The Legacy Conversation</a:t>
            </a:r>
          </a:p>
        </p:txBody>
      </p:sp>
      <p:sp>
        <p:nvSpPr>
          <p:cNvPr name="TextBox 13" id="13"/>
          <p:cNvSpPr txBox="true"/>
          <p:nvPr/>
        </p:nvSpPr>
        <p:spPr>
          <a:xfrm rot="0">
            <a:off x="1036663" y="6459504"/>
            <a:ext cx="15966064" cy="869950"/>
          </a:xfrm>
          <a:prstGeom prst="rect">
            <a:avLst/>
          </a:prstGeom>
        </p:spPr>
        <p:txBody>
          <a:bodyPr anchor="t" rtlCol="false" tIns="0" lIns="0" bIns="0" rIns="0">
            <a:spAutoFit/>
          </a:bodyPr>
          <a:lstStyle/>
          <a:p>
            <a:pPr algn="just">
              <a:lnSpc>
                <a:spcPts val="3500"/>
              </a:lnSpc>
              <a:spcBef>
                <a:spcPct val="0"/>
              </a:spcBef>
            </a:pPr>
            <a:r>
              <a:rPr lang="en-US" sz="2500">
                <a:solidFill>
                  <a:srgbClr val="FFFFFF"/>
                </a:solidFill>
                <a:latin typeface="Garet"/>
                <a:ea typeface="Garet"/>
                <a:cs typeface="Garet"/>
                <a:sym typeface="Garet"/>
              </a:rPr>
              <a:t>This opens a real, long-term conversation about wealth creation </a:t>
            </a:r>
            <a:r>
              <a:rPr lang="en-US" sz="2500">
                <a:solidFill>
                  <a:srgbClr val="FFFFFF"/>
                </a:solidFill>
                <a:latin typeface="Garet"/>
                <a:ea typeface="Garet"/>
                <a:cs typeface="Garet"/>
                <a:sym typeface="Garet"/>
              </a:rPr>
              <a:t>an</a:t>
            </a:r>
            <a:r>
              <a:rPr lang="en-US" sz="2500">
                <a:solidFill>
                  <a:srgbClr val="FFFFFF"/>
                </a:solidFill>
                <a:latin typeface="Garet"/>
                <a:ea typeface="Garet"/>
                <a:cs typeface="Garet"/>
                <a:sym typeface="Garet"/>
              </a:rPr>
              <a:t>d le</a:t>
            </a:r>
            <a:r>
              <a:rPr lang="en-US" sz="2500">
                <a:solidFill>
                  <a:srgbClr val="FFFFFF"/>
                </a:solidFill>
                <a:latin typeface="Garet"/>
                <a:ea typeface="Garet"/>
                <a:cs typeface="Garet"/>
                <a:sym typeface="Garet"/>
              </a:rPr>
              <a:t>g</a:t>
            </a:r>
            <a:r>
              <a:rPr lang="en-US" sz="2500">
                <a:solidFill>
                  <a:srgbClr val="FFFFFF"/>
                </a:solidFill>
                <a:latin typeface="Garet"/>
                <a:ea typeface="Garet"/>
                <a:cs typeface="Garet"/>
                <a:sym typeface="Garet"/>
              </a:rPr>
              <a:t>acy</a:t>
            </a:r>
            <a:r>
              <a:rPr lang="en-US" sz="2500">
                <a:solidFill>
                  <a:srgbClr val="FFFFFF"/>
                </a:solidFill>
                <a:latin typeface="Garet"/>
                <a:ea typeface="Garet"/>
                <a:cs typeface="Garet"/>
                <a:sym typeface="Garet"/>
              </a:rPr>
              <a:t> </a:t>
            </a:r>
            <a:r>
              <a:rPr lang="en-US" sz="2500">
                <a:solidFill>
                  <a:srgbClr val="FFFFFF"/>
                </a:solidFill>
                <a:latin typeface="Garet"/>
                <a:ea typeface="Garet"/>
                <a:cs typeface="Garet"/>
                <a:sym typeface="Garet"/>
              </a:rPr>
              <a:t>—</a:t>
            </a:r>
            <a:r>
              <a:rPr lang="en-US" sz="2500">
                <a:solidFill>
                  <a:srgbClr val="FFFFFF"/>
                </a:solidFill>
                <a:latin typeface="Garet"/>
                <a:ea typeface="Garet"/>
                <a:cs typeface="Garet"/>
                <a:sym typeface="Garet"/>
              </a:rPr>
              <a:t> n</a:t>
            </a:r>
            <a:r>
              <a:rPr lang="en-US" sz="2500">
                <a:solidFill>
                  <a:srgbClr val="FFFFFF"/>
                </a:solidFill>
                <a:latin typeface="Garet"/>
                <a:ea typeface="Garet"/>
                <a:cs typeface="Garet"/>
                <a:sym typeface="Garet"/>
              </a:rPr>
              <a:t>o</a:t>
            </a:r>
            <a:r>
              <a:rPr lang="en-US" sz="2500">
                <a:solidFill>
                  <a:srgbClr val="FFFFFF"/>
                </a:solidFill>
                <a:latin typeface="Garet"/>
                <a:ea typeface="Garet"/>
                <a:cs typeface="Garet"/>
                <a:sym typeface="Garet"/>
              </a:rPr>
              <a:t>t </a:t>
            </a:r>
            <a:r>
              <a:rPr lang="en-US" sz="2500">
                <a:solidFill>
                  <a:srgbClr val="FFFFFF"/>
                </a:solidFill>
                <a:latin typeface="Garet"/>
                <a:ea typeface="Garet"/>
                <a:cs typeface="Garet"/>
                <a:sym typeface="Garet"/>
              </a:rPr>
              <a:t>ju</a:t>
            </a:r>
            <a:r>
              <a:rPr lang="en-US" sz="2500">
                <a:solidFill>
                  <a:srgbClr val="FFFFFF"/>
                </a:solidFill>
                <a:latin typeface="Garet"/>
                <a:ea typeface="Garet"/>
                <a:cs typeface="Garet"/>
                <a:sym typeface="Garet"/>
              </a:rPr>
              <a:t>s</a:t>
            </a:r>
            <a:r>
              <a:rPr lang="en-US" sz="2500">
                <a:solidFill>
                  <a:srgbClr val="FFFFFF"/>
                </a:solidFill>
                <a:latin typeface="Garet"/>
                <a:ea typeface="Garet"/>
                <a:cs typeface="Garet"/>
                <a:sym typeface="Garet"/>
              </a:rPr>
              <a:t>t</a:t>
            </a:r>
            <a:r>
              <a:rPr lang="en-US" sz="2500">
                <a:solidFill>
                  <a:srgbClr val="FFFFFF"/>
                </a:solidFill>
                <a:latin typeface="Garet"/>
                <a:ea typeface="Garet"/>
                <a:cs typeface="Garet"/>
                <a:sym typeface="Garet"/>
              </a:rPr>
              <a:t> </a:t>
            </a:r>
            <a:r>
              <a:rPr lang="en-US" sz="2500">
                <a:solidFill>
                  <a:srgbClr val="FFFFFF"/>
                </a:solidFill>
                <a:latin typeface="Garet"/>
                <a:ea typeface="Garet"/>
                <a:cs typeface="Garet"/>
                <a:sym typeface="Garet"/>
              </a:rPr>
              <a:t>c</a:t>
            </a:r>
            <a:r>
              <a:rPr lang="en-US" sz="2500">
                <a:solidFill>
                  <a:srgbClr val="FFFFFF"/>
                </a:solidFill>
                <a:latin typeface="Garet"/>
                <a:ea typeface="Garet"/>
                <a:cs typeface="Garet"/>
                <a:sym typeface="Garet"/>
              </a:rPr>
              <a:t>o</a:t>
            </a:r>
            <a:r>
              <a:rPr lang="en-US" sz="2500">
                <a:solidFill>
                  <a:srgbClr val="FFFFFF"/>
                </a:solidFill>
                <a:latin typeface="Garet"/>
                <a:ea typeface="Garet"/>
                <a:cs typeface="Garet"/>
                <a:sym typeface="Garet"/>
              </a:rPr>
              <a:t>mmi</a:t>
            </a:r>
            <a:r>
              <a:rPr lang="en-US" sz="2500">
                <a:solidFill>
                  <a:srgbClr val="FFFFFF"/>
                </a:solidFill>
                <a:latin typeface="Garet"/>
                <a:ea typeface="Garet"/>
                <a:cs typeface="Garet"/>
                <a:sym typeface="Garet"/>
              </a:rPr>
              <a:t>ssi</a:t>
            </a:r>
            <a:r>
              <a:rPr lang="en-US" sz="2500">
                <a:solidFill>
                  <a:srgbClr val="FFFFFF"/>
                </a:solidFill>
                <a:latin typeface="Garet"/>
                <a:ea typeface="Garet"/>
                <a:cs typeface="Garet"/>
                <a:sym typeface="Garet"/>
              </a:rPr>
              <a:t>on ch</a:t>
            </a:r>
            <a:r>
              <a:rPr lang="en-US" sz="2500">
                <a:solidFill>
                  <a:srgbClr val="FFFFFF"/>
                </a:solidFill>
                <a:latin typeface="Garet"/>
                <a:ea typeface="Garet"/>
                <a:cs typeface="Garet"/>
                <a:sym typeface="Garet"/>
              </a:rPr>
              <a:t>e</a:t>
            </a:r>
            <a:r>
              <a:rPr lang="en-US" sz="2500">
                <a:solidFill>
                  <a:srgbClr val="FFFFFF"/>
                </a:solidFill>
                <a:latin typeface="Garet"/>
                <a:ea typeface="Garet"/>
                <a:cs typeface="Garet"/>
                <a:sym typeface="Garet"/>
              </a:rPr>
              <a:t>cks, but something that endures and compounds over time.</a:t>
            </a:r>
          </a:p>
        </p:txBody>
      </p:sp>
      <p:sp>
        <p:nvSpPr>
          <p:cNvPr name="TextBox 14" id="14"/>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Tom</a:t>
            </a:r>
          </a:p>
        </p:txBody>
      </p:sp>
    </p:spTree>
  </p:cSld>
  <p:clrMapOvr>
    <a:masterClrMapping/>
  </p:clrMapOvr>
  <p:transition spd="fast">
    <p:fade/>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TextBox 9" id="9"/>
          <p:cNvSpPr txBox="true"/>
          <p:nvPr/>
        </p:nvSpPr>
        <p:spPr>
          <a:xfrm rot="0">
            <a:off x="1083724" y="1749493"/>
            <a:ext cx="16120553" cy="1120775"/>
          </a:xfrm>
          <a:prstGeom prst="rect">
            <a:avLst/>
          </a:prstGeom>
        </p:spPr>
        <p:txBody>
          <a:bodyPr anchor="t" rtlCol="false" tIns="0" lIns="0" bIns="0" rIns="0">
            <a:spAutoFit/>
          </a:bodyPr>
          <a:lstStyle/>
          <a:p>
            <a:pPr algn="ctr">
              <a:lnSpc>
                <a:spcPts val="9100"/>
              </a:lnSpc>
              <a:spcBef>
                <a:spcPct val="0"/>
              </a:spcBef>
            </a:pPr>
            <a:r>
              <a:rPr lang="en-US" b="true" sz="6500" spc="-260">
                <a:solidFill>
                  <a:srgbClr val="FFFFFF"/>
                </a:solidFill>
                <a:latin typeface="Garet Bold"/>
                <a:ea typeface="Garet Bold"/>
                <a:cs typeface="Garet Bold"/>
                <a:sym typeface="Garet Bold"/>
              </a:rPr>
              <a:t>WHY LEADERS WILL</a:t>
            </a:r>
            <a:r>
              <a:rPr lang="en-US" b="true" sz="6500" spc="-260">
                <a:solidFill>
                  <a:srgbClr val="FFFFFF"/>
                </a:solidFill>
                <a:latin typeface="Garet Bold"/>
                <a:ea typeface="Garet Bold"/>
                <a:cs typeface="Garet Bold"/>
                <a:sym typeface="Garet Bold"/>
              </a:rPr>
              <a:t> PAY </a:t>
            </a:r>
            <a:r>
              <a:rPr lang="en-US" b="true" sz="6500" spc="-260">
                <a:gradFill>
                  <a:gsLst>
                    <a:gs pos="0">
                      <a:srgbClr val="E4CB90">
                        <a:alpha val="100000"/>
                      </a:srgbClr>
                    </a:gs>
                    <a:gs pos="100000">
                      <a:srgbClr val="FFEDB4">
                        <a:alpha val="100000"/>
                      </a:srgbClr>
                    </a:gs>
                  </a:gsLst>
                  <a:lin ang="0"/>
                </a:gradFill>
                <a:latin typeface="Garet Bold"/>
                <a:ea typeface="Garet Bold"/>
                <a:cs typeface="Garet Bold"/>
                <a:sym typeface="Garet Bold"/>
              </a:rPr>
              <a:t>ATTENTION</a:t>
            </a:r>
          </a:p>
        </p:txBody>
      </p:sp>
      <p:grpSp>
        <p:nvGrpSpPr>
          <p:cNvPr name="Group 10" id="10"/>
          <p:cNvGrpSpPr/>
          <p:nvPr/>
        </p:nvGrpSpPr>
        <p:grpSpPr>
          <a:xfrm rot="0">
            <a:off x="1148402" y="3502198"/>
            <a:ext cx="4914760" cy="4442469"/>
            <a:chOff x="0" y="0"/>
            <a:chExt cx="1395469" cy="1261369"/>
          </a:xfrm>
        </p:grpSpPr>
        <p:sp>
          <p:nvSpPr>
            <p:cNvPr name="Freeform 11" id="11"/>
            <p:cNvSpPr/>
            <p:nvPr/>
          </p:nvSpPr>
          <p:spPr>
            <a:xfrm flipH="false" flipV="false" rot="0">
              <a:off x="0" y="0"/>
              <a:ext cx="1395469" cy="1261369"/>
            </a:xfrm>
            <a:custGeom>
              <a:avLst/>
              <a:gdLst/>
              <a:ahLst/>
              <a:cxnLst/>
              <a:rect r="r" b="b" t="t" l="l"/>
              <a:pathLst>
                <a:path h="1261369" w="1395469">
                  <a:moveTo>
                    <a:pt x="80337" y="0"/>
                  </a:moveTo>
                  <a:lnTo>
                    <a:pt x="1315132" y="0"/>
                  </a:lnTo>
                  <a:cubicBezTo>
                    <a:pt x="1336438" y="0"/>
                    <a:pt x="1356872" y="8464"/>
                    <a:pt x="1371939" y="23530"/>
                  </a:cubicBezTo>
                  <a:cubicBezTo>
                    <a:pt x="1387005" y="38596"/>
                    <a:pt x="1395469" y="59030"/>
                    <a:pt x="1395469" y="80337"/>
                  </a:cubicBezTo>
                  <a:lnTo>
                    <a:pt x="1395469" y="1181032"/>
                  </a:lnTo>
                  <a:cubicBezTo>
                    <a:pt x="1395469" y="1225401"/>
                    <a:pt x="1359501" y="1261369"/>
                    <a:pt x="1315132" y="1261369"/>
                  </a:cubicBezTo>
                  <a:lnTo>
                    <a:pt x="80337" y="1261369"/>
                  </a:lnTo>
                  <a:cubicBezTo>
                    <a:pt x="59030" y="1261369"/>
                    <a:pt x="38596" y="1252905"/>
                    <a:pt x="23530" y="1237839"/>
                  </a:cubicBezTo>
                  <a:cubicBezTo>
                    <a:pt x="8464" y="1222773"/>
                    <a:pt x="0" y="1202339"/>
                    <a:pt x="0" y="1181032"/>
                  </a:cubicBezTo>
                  <a:lnTo>
                    <a:pt x="0" y="80337"/>
                  </a:lnTo>
                  <a:cubicBezTo>
                    <a:pt x="0" y="59030"/>
                    <a:pt x="8464" y="38596"/>
                    <a:pt x="23530" y="23530"/>
                  </a:cubicBezTo>
                  <a:cubicBezTo>
                    <a:pt x="38596" y="8464"/>
                    <a:pt x="59030" y="0"/>
                    <a:pt x="80337" y="0"/>
                  </a:cubicBezTo>
                  <a:close/>
                </a:path>
              </a:pathLst>
            </a:custGeom>
            <a:ln w="28575" cap="rnd">
              <a:gradFill>
                <a:gsLst>
                  <a:gs pos="0">
                    <a:srgbClr val="E4CB90">
                      <a:alpha val="100000"/>
                    </a:srgbClr>
                  </a:gs>
                  <a:gs pos="100000">
                    <a:srgbClr val="FFEDB4">
                      <a:alpha val="100000"/>
                    </a:srgbClr>
                  </a:gs>
                </a:gsLst>
                <a:lin ang="0"/>
              </a:gradFill>
              <a:prstDash val="solid"/>
              <a:round/>
            </a:ln>
          </p:spPr>
        </p:sp>
        <p:sp>
          <p:nvSpPr>
            <p:cNvPr name="TextBox 12" id="12"/>
            <p:cNvSpPr txBox="true"/>
            <p:nvPr/>
          </p:nvSpPr>
          <p:spPr>
            <a:xfrm>
              <a:off x="0" y="-57150"/>
              <a:ext cx="1395469" cy="1318519"/>
            </a:xfrm>
            <a:prstGeom prst="rect">
              <a:avLst/>
            </a:prstGeom>
          </p:spPr>
          <p:txBody>
            <a:bodyPr anchor="ctr" rtlCol="false" tIns="47122" lIns="47122" bIns="47122" rIns="47122"/>
            <a:lstStyle/>
            <a:p>
              <a:pPr algn="ctr">
                <a:lnSpc>
                  <a:spcPts val="3640"/>
                </a:lnSpc>
              </a:pPr>
            </a:p>
          </p:txBody>
        </p:sp>
      </p:grpSp>
      <p:grpSp>
        <p:nvGrpSpPr>
          <p:cNvPr name="Group 13" id="13"/>
          <p:cNvGrpSpPr/>
          <p:nvPr/>
        </p:nvGrpSpPr>
        <p:grpSpPr>
          <a:xfrm rot="0">
            <a:off x="6477854" y="3502198"/>
            <a:ext cx="5181953" cy="4442469"/>
            <a:chOff x="0" y="0"/>
            <a:chExt cx="1471334" cy="1261369"/>
          </a:xfrm>
        </p:grpSpPr>
        <p:sp>
          <p:nvSpPr>
            <p:cNvPr name="Freeform 14" id="14"/>
            <p:cNvSpPr/>
            <p:nvPr/>
          </p:nvSpPr>
          <p:spPr>
            <a:xfrm flipH="false" flipV="false" rot="0">
              <a:off x="0" y="0"/>
              <a:ext cx="1471334" cy="1261369"/>
            </a:xfrm>
            <a:custGeom>
              <a:avLst/>
              <a:gdLst/>
              <a:ahLst/>
              <a:cxnLst/>
              <a:rect r="r" b="b" t="t" l="l"/>
              <a:pathLst>
                <a:path h="1261369" w="1471334">
                  <a:moveTo>
                    <a:pt x="76195" y="0"/>
                  </a:moveTo>
                  <a:lnTo>
                    <a:pt x="1395139" y="0"/>
                  </a:lnTo>
                  <a:cubicBezTo>
                    <a:pt x="1437221" y="0"/>
                    <a:pt x="1471334" y="34114"/>
                    <a:pt x="1471334" y="76195"/>
                  </a:cubicBezTo>
                  <a:lnTo>
                    <a:pt x="1471334" y="1185174"/>
                  </a:lnTo>
                  <a:cubicBezTo>
                    <a:pt x="1471334" y="1227256"/>
                    <a:pt x="1437221" y="1261369"/>
                    <a:pt x="1395139" y="1261369"/>
                  </a:cubicBezTo>
                  <a:lnTo>
                    <a:pt x="76195" y="1261369"/>
                  </a:lnTo>
                  <a:cubicBezTo>
                    <a:pt x="34114" y="1261369"/>
                    <a:pt x="0" y="1227256"/>
                    <a:pt x="0" y="1185174"/>
                  </a:cubicBezTo>
                  <a:lnTo>
                    <a:pt x="0" y="76195"/>
                  </a:lnTo>
                  <a:cubicBezTo>
                    <a:pt x="0" y="34114"/>
                    <a:pt x="34114" y="0"/>
                    <a:pt x="76195" y="0"/>
                  </a:cubicBezTo>
                  <a:close/>
                </a:path>
              </a:pathLst>
            </a:custGeom>
            <a:ln w="28575" cap="rnd">
              <a:gradFill>
                <a:gsLst>
                  <a:gs pos="0">
                    <a:srgbClr val="E4CB90">
                      <a:alpha val="100000"/>
                    </a:srgbClr>
                  </a:gs>
                  <a:gs pos="100000">
                    <a:srgbClr val="FFEDB4">
                      <a:alpha val="100000"/>
                    </a:srgbClr>
                  </a:gs>
                </a:gsLst>
                <a:lin ang="0"/>
              </a:gradFill>
              <a:prstDash val="solid"/>
              <a:round/>
            </a:ln>
          </p:spPr>
        </p:sp>
        <p:sp>
          <p:nvSpPr>
            <p:cNvPr name="TextBox 15" id="15"/>
            <p:cNvSpPr txBox="true"/>
            <p:nvPr/>
          </p:nvSpPr>
          <p:spPr>
            <a:xfrm>
              <a:off x="0" y="-57150"/>
              <a:ext cx="1471334" cy="1318519"/>
            </a:xfrm>
            <a:prstGeom prst="rect">
              <a:avLst/>
            </a:prstGeom>
          </p:spPr>
          <p:txBody>
            <a:bodyPr anchor="ctr" rtlCol="false" tIns="47122" lIns="47122" bIns="47122" rIns="47122"/>
            <a:lstStyle/>
            <a:p>
              <a:pPr algn="ctr">
                <a:lnSpc>
                  <a:spcPts val="3640"/>
                </a:lnSpc>
              </a:pPr>
            </a:p>
          </p:txBody>
        </p:sp>
      </p:grpSp>
      <p:grpSp>
        <p:nvGrpSpPr>
          <p:cNvPr name="Group 16" id="16"/>
          <p:cNvGrpSpPr/>
          <p:nvPr/>
        </p:nvGrpSpPr>
        <p:grpSpPr>
          <a:xfrm rot="0">
            <a:off x="11985435" y="3502198"/>
            <a:ext cx="5154163" cy="4442469"/>
            <a:chOff x="0" y="0"/>
            <a:chExt cx="1463444" cy="1261369"/>
          </a:xfrm>
        </p:grpSpPr>
        <p:sp>
          <p:nvSpPr>
            <p:cNvPr name="Freeform 17" id="17"/>
            <p:cNvSpPr/>
            <p:nvPr/>
          </p:nvSpPr>
          <p:spPr>
            <a:xfrm flipH="false" flipV="false" rot="0">
              <a:off x="0" y="0"/>
              <a:ext cx="1463444" cy="1261369"/>
            </a:xfrm>
            <a:custGeom>
              <a:avLst/>
              <a:gdLst/>
              <a:ahLst/>
              <a:cxnLst/>
              <a:rect r="r" b="b" t="t" l="l"/>
              <a:pathLst>
                <a:path h="1261369" w="1463444">
                  <a:moveTo>
                    <a:pt x="76606" y="0"/>
                  </a:moveTo>
                  <a:lnTo>
                    <a:pt x="1386838" y="0"/>
                  </a:lnTo>
                  <a:cubicBezTo>
                    <a:pt x="1407155" y="0"/>
                    <a:pt x="1426640" y="8071"/>
                    <a:pt x="1441006" y="22437"/>
                  </a:cubicBezTo>
                  <a:cubicBezTo>
                    <a:pt x="1455373" y="36804"/>
                    <a:pt x="1463444" y="56289"/>
                    <a:pt x="1463444" y="76606"/>
                  </a:cubicBezTo>
                  <a:lnTo>
                    <a:pt x="1463444" y="1184764"/>
                  </a:lnTo>
                  <a:cubicBezTo>
                    <a:pt x="1463444" y="1227072"/>
                    <a:pt x="1429146" y="1261369"/>
                    <a:pt x="1386838" y="1261369"/>
                  </a:cubicBezTo>
                  <a:lnTo>
                    <a:pt x="76606" y="1261369"/>
                  </a:lnTo>
                  <a:cubicBezTo>
                    <a:pt x="34298" y="1261369"/>
                    <a:pt x="0" y="1227072"/>
                    <a:pt x="0" y="1184764"/>
                  </a:cubicBezTo>
                  <a:lnTo>
                    <a:pt x="0" y="76606"/>
                  </a:lnTo>
                  <a:cubicBezTo>
                    <a:pt x="0" y="34298"/>
                    <a:pt x="34298" y="0"/>
                    <a:pt x="76606" y="0"/>
                  </a:cubicBezTo>
                  <a:close/>
                </a:path>
              </a:pathLst>
            </a:custGeom>
            <a:ln w="28575" cap="rnd">
              <a:gradFill>
                <a:gsLst>
                  <a:gs pos="0">
                    <a:srgbClr val="E4CB90">
                      <a:alpha val="100000"/>
                    </a:srgbClr>
                  </a:gs>
                  <a:gs pos="100000">
                    <a:srgbClr val="FFEDB4">
                      <a:alpha val="100000"/>
                    </a:srgbClr>
                  </a:gs>
                </a:gsLst>
                <a:lin ang="0"/>
              </a:gradFill>
              <a:prstDash val="solid"/>
              <a:round/>
            </a:ln>
          </p:spPr>
        </p:sp>
        <p:sp>
          <p:nvSpPr>
            <p:cNvPr name="TextBox 18" id="18"/>
            <p:cNvSpPr txBox="true"/>
            <p:nvPr/>
          </p:nvSpPr>
          <p:spPr>
            <a:xfrm>
              <a:off x="0" y="-57150"/>
              <a:ext cx="1463444" cy="1318519"/>
            </a:xfrm>
            <a:prstGeom prst="rect">
              <a:avLst/>
            </a:prstGeom>
          </p:spPr>
          <p:txBody>
            <a:bodyPr anchor="ctr" rtlCol="false" tIns="47122" lIns="47122" bIns="47122" rIns="47122"/>
            <a:lstStyle/>
            <a:p>
              <a:pPr algn="ctr">
                <a:lnSpc>
                  <a:spcPts val="3640"/>
                </a:lnSpc>
              </a:pPr>
            </a:p>
          </p:txBody>
        </p:sp>
      </p:grpSp>
      <p:sp>
        <p:nvSpPr>
          <p:cNvPr name="TextBox 19" id="19"/>
          <p:cNvSpPr txBox="true"/>
          <p:nvPr/>
        </p:nvSpPr>
        <p:spPr>
          <a:xfrm rot="0">
            <a:off x="1563351" y="3789507"/>
            <a:ext cx="3016088" cy="514350"/>
          </a:xfrm>
          <a:prstGeom prst="rect">
            <a:avLst/>
          </a:prstGeom>
        </p:spPr>
        <p:txBody>
          <a:bodyPr anchor="t" rtlCol="false" tIns="0" lIns="0" bIns="0" rIns="0">
            <a:spAutoFit/>
          </a:bodyPr>
          <a:lstStyle/>
          <a:p>
            <a:pPr algn="just">
              <a:lnSpc>
                <a:spcPts val="4200"/>
              </a:lnSpc>
              <a:spcBef>
                <a:spcPct val="0"/>
              </a:spcBef>
            </a:pPr>
            <a:r>
              <a:rPr lang="en-US" b="true" sz="3000">
                <a:solidFill>
                  <a:srgbClr val="FFFFFF"/>
                </a:solidFill>
                <a:latin typeface="Garet Bold"/>
                <a:ea typeface="Garet Bold"/>
                <a:cs typeface="Garet Bold"/>
                <a:sym typeface="Garet Bold"/>
              </a:rPr>
              <a:t>Top Producers</a:t>
            </a:r>
          </a:p>
        </p:txBody>
      </p:sp>
      <p:sp>
        <p:nvSpPr>
          <p:cNvPr name="TextBox 20" id="20"/>
          <p:cNvSpPr txBox="true"/>
          <p:nvPr/>
        </p:nvSpPr>
        <p:spPr>
          <a:xfrm rot="0">
            <a:off x="1563351" y="4591166"/>
            <a:ext cx="4047170" cy="3060700"/>
          </a:xfrm>
          <a:prstGeom prst="rect">
            <a:avLst/>
          </a:prstGeom>
        </p:spPr>
        <p:txBody>
          <a:bodyPr anchor="t" rtlCol="false" tIns="0" lIns="0" bIns="0" rIns="0">
            <a:spAutoFit/>
          </a:bodyPr>
          <a:lstStyle/>
          <a:p>
            <a:pPr algn="just">
              <a:lnSpc>
                <a:spcPts val="3500"/>
              </a:lnSpc>
              <a:spcBef>
                <a:spcPct val="0"/>
              </a:spcBef>
            </a:pPr>
            <a:r>
              <a:rPr lang="en-US" sz="2500">
                <a:solidFill>
                  <a:srgbClr val="FFFFFF"/>
                </a:solidFill>
                <a:latin typeface="Garet"/>
                <a:ea typeface="Garet"/>
                <a:cs typeface="Garet"/>
                <a:sym typeface="Garet"/>
              </a:rPr>
              <a:t>High-performing agents want more than just another split. They want recognition for the organizations they've built and the leaders they've become.</a:t>
            </a:r>
          </a:p>
        </p:txBody>
      </p:sp>
      <p:sp>
        <p:nvSpPr>
          <p:cNvPr name="TextBox 21" id="21"/>
          <p:cNvSpPr txBox="true"/>
          <p:nvPr/>
        </p:nvSpPr>
        <p:spPr>
          <a:xfrm rot="0">
            <a:off x="6783816" y="3789507"/>
            <a:ext cx="4245178" cy="514350"/>
          </a:xfrm>
          <a:prstGeom prst="rect">
            <a:avLst/>
          </a:prstGeom>
        </p:spPr>
        <p:txBody>
          <a:bodyPr anchor="t" rtlCol="false" tIns="0" lIns="0" bIns="0" rIns="0">
            <a:spAutoFit/>
          </a:bodyPr>
          <a:lstStyle/>
          <a:p>
            <a:pPr algn="just">
              <a:lnSpc>
                <a:spcPts val="4200"/>
              </a:lnSpc>
              <a:spcBef>
                <a:spcPct val="0"/>
              </a:spcBef>
            </a:pPr>
            <a:r>
              <a:rPr lang="en-US" b="true" sz="3000">
                <a:solidFill>
                  <a:srgbClr val="FFFFFF"/>
                </a:solidFill>
                <a:latin typeface="Garet Bold"/>
                <a:ea typeface="Garet Bold"/>
                <a:cs typeface="Garet Bold"/>
                <a:sym typeface="Garet Bold"/>
              </a:rPr>
              <a:t>Independent Brokers</a:t>
            </a:r>
          </a:p>
        </p:txBody>
      </p:sp>
      <p:sp>
        <p:nvSpPr>
          <p:cNvPr name="TextBox 22" id="22"/>
          <p:cNvSpPr txBox="true"/>
          <p:nvPr/>
        </p:nvSpPr>
        <p:spPr>
          <a:xfrm rot="0">
            <a:off x="6783816" y="4591166"/>
            <a:ext cx="4480965" cy="2622550"/>
          </a:xfrm>
          <a:prstGeom prst="rect">
            <a:avLst/>
          </a:prstGeom>
        </p:spPr>
        <p:txBody>
          <a:bodyPr anchor="t" rtlCol="false" tIns="0" lIns="0" bIns="0" rIns="0">
            <a:spAutoFit/>
          </a:bodyPr>
          <a:lstStyle/>
          <a:p>
            <a:pPr algn="just">
              <a:lnSpc>
                <a:spcPts val="3500"/>
              </a:lnSpc>
              <a:spcBef>
                <a:spcPct val="0"/>
              </a:spcBef>
            </a:pPr>
            <a:r>
              <a:rPr lang="en-US" sz="2500">
                <a:solidFill>
                  <a:srgbClr val="FFFFFF"/>
                </a:solidFill>
                <a:latin typeface="Garet"/>
                <a:ea typeface="Garet"/>
                <a:cs typeface="Garet"/>
                <a:sym typeface="Garet"/>
              </a:rPr>
              <a:t>Brokers seeking enterprise value and stability are looking for a platform that rewards long-term commitment, not just short-term volume.</a:t>
            </a:r>
          </a:p>
        </p:txBody>
      </p:sp>
      <p:sp>
        <p:nvSpPr>
          <p:cNvPr name="TextBox 23" id="23"/>
          <p:cNvSpPr txBox="true"/>
          <p:nvPr/>
        </p:nvSpPr>
        <p:spPr>
          <a:xfrm rot="0">
            <a:off x="12313595" y="3789507"/>
            <a:ext cx="4480965" cy="514350"/>
          </a:xfrm>
          <a:prstGeom prst="rect">
            <a:avLst/>
          </a:prstGeom>
        </p:spPr>
        <p:txBody>
          <a:bodyPr anchor="t" rtlCol="false" tIns="0" lIns="0" bIns="0" rIns="0">
            <a:spAutoFit/>
          </a:bodyPr>
          <a:lstStyle/>
          <a:p>
            <a:pPr algn="just">
              <a:lnSpc>
                <a:spcPts val="4200"/>
              </a:lnSpc>
              <a:spcBef>
                <a:spcPct val="0"/>
              </a:spcBef>
            </a:pPr>
            <a:r>
              <a:rPr lang="en-US" b="true" sz="3000">
                <a:solidFill>
                  <a:srgbClr val="FFFFFF"/>
                </a:solidFill>
                <a:latin typeface="Garet Bold"/>
                <a:ea typeface="Garet Bold"/>
                <a:cs typeface="Garet Bold"/>
                <a:sym typeface="Garet Bold"/>
              </a:rPr>
              <a:t>Contributing Leaders</a:t>
            </a:r>
          </a:p>
        </p:txBody>
      </p:sp>
      <p:sp>
        <p:nvSpPr>
          <p:cNvPr name="TextBox 24" id="24"/>
          <p:cNvSpPr txBox="true"/>
          <p:nvPr/>
        </p:nvSpPr>
        <p:spPr>
          <a:xfrm rot="0">
            <a:off x="12313595" y="4591166"/>
            <a:ext cx="4480965" cy="2622550"/>
          </a:xfrm>
          <a:prstGeom prst="rect">
            <a:avLst/>
          </a:prstGeom>
        </p:spPr>
        <p:txBody>
          <a:bodyPr anchor="t" rtlCol="false" tIns="0" lIns="0" bIns="0" rIns="0">
            <a:spAutoFit/>
          </a:bodyPr>
          <a:lstStyle/>
          <a:p>
            <a:pPr algn="just">
              <a:lnSpc>
                <a:spcPts val="3500"/>
              </a:lnSpc>
              <a:spcBef>
                <a:spcPct val="0"/>
              </a:spcBef>
            </a:pPr>
            <a:r>
              <a:rPr lang="en-US" sz="2500">
                <a:solidFill>
                  <a:srgbClr val="FFFFFF"/>
                </a:solidFill>
                <a:latin typeface="Garet"/>
                <a:ea typeface="Garet"/>
                <a:cs typeface="Garet"/>
                <a:sym typeface="Garet"/>
              </a:rPr>
              <a:t>This model rewards people who keep showing up — mentoring, training, and leading — not just those who recruit once and move on.</a:t>
            </a:r>
          </a:p>
        </p:txBody>
      </p:sp>
      <p:sp>
        <p:nvSpPr>
          <p:cNvPr name="TextBox 25" id="25"/>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Tom</a:t>
            </a:r>
          </a:p>
        </p:txBody>
      </p:sp>
    </p:spTree>
  </p:cSld>
  <p:clrMapOvr>
    <a:masterClrMapping/>
  </p:clrMapOvr>
  <p:transition spd="fast">
    <p:fade/>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0" y="0"/>
            <a:ext cx="18288000" cy="10287000"/>
            <a:chOff x="0" y="0"/>
            <a:chExt cx="8669867" cy="4876800"/>
          </a:xfrm>
        </p:grpSpPr>
        <p:sp>
          <p:nvSpPr>
            <p:cNvPr name="Freeform 4" id="4"/>
            <p:cNvSpPr/>
            <p:nvPr/>
          </p:nvSpPr>
          <p:spPr>
            <a:xfrm flipH="false" flipV="false" rot="0">
              <a:off x="0" y="0"/>
              <a:ext cx="8669867" cy="4876800"/>
            </a:xfrm>
            <a:custGeom>
              <a:avLst/>
              <a:gdLst/>
              <a:ahLst/>
              <a:cxnLst/>
              <a:rect r="r" b="b" t="t" l="l"/>
              <a:pathLst>
                <a:path h="4876800" w="8669867">
                  <a:moveTo>
                    <a:pt x="0" y="0"/>
                  </a:moveTo>
                  <a:lnTo>
                    <a:pt x="8669867" y="0"/>
                  </a:lnTo>
                  <a:lnTo>
                    <a:pt x="8669867" y="4876800"/>
                  </a:lnTo>
                  <a:lnTo>
                    <a:pt x="0" y="4876800"/>
                  </a:lnTo>
                  <a:close/>
                </a:path>
              </a:pathLst>
            </a:custGeom>
            <a:solidFill>
              <a:srgbClr val="0C0F24">
                <a:alpha val="49804"/>
              </a:srgbClr>
            </a:solidFill>
          </p:spPr>
        </p:sp>
        <p:sp>
          <p:nvSpPr>
            <p:cNvPr name="TextBox 5" id="5"/>
            <p:cNvSpPr txBox="true"/>
            <p:nvPr/>
          </p:nvSpPr>
          <p:spPr>
            <a:xfrm>
              <a:off x="0" y="-9525"/>
              <a:ext cx="8669867" cy="4886325"/>
            </a:xfrm>
            <a:prstGeom prst="rect">
              <a:avLst/>
            </a:prstGeom>
          </p:spPr>
          <p:txBody>
            <a:bodyPr anchor="ctr" rtlCol="false" tIns="28222" lIns="28222" bIns="28222" rIns="28222"/>
            <a:lstStyle/>
            <a:p>
              <a:pPr algn="ctr">
                <a:lnSpc>
                  <a:spcPts val="1477"/>
                </a:lnSpc>
              </a:pP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35000"/>
            </a:blip>
            <a:stretch>
              <a:fillRect l="-58061" t="-43841" r="0" b="-14219"/>
            </a:stretch>
          </a:blipFill>
        </p:spPr>
      </p:sp>
      <p:sp>
        <p:nvSpPr>
          <p:cNvPr name="Freeform 7" id="7"/>
          <p:cNvSpPr/>
          <p:nvPr/>
        </p:nvSpPr>
        <p:spPr>
          <a:xfrm flipH="false" flipV="false" rot="-4344071">
            <a:off x="-1285086" y="-3228657"/>
            <a:ext cx="6909076" cy="5279686"/>
          </a:xfrm>
          <a:custGeom>
            <a:avLst/>
            <a:gdLst/>
            <a:ahLst/>
            <a:cxnLst/>
            <a:rect r="r" b="b" t="t" l="l"/>
            <a:pathLst>
              <a:path h="5279686" w="6909076">
                <a:moveTo>
                  <a:pt x="0" y="0"/>
                </a:moveTo>
                <a:lnTo>
                  <a:pt x="6909077" y="0"/>
                </a:lnTo>
                <a:lnTo>
                  <a:pt x="6909077" y="5279686"/>
                </a:lnTo>
                <a:lnTo>
                  <a:pt x="0" y="5279686"/>
                </a:lnTo>
                <a:lnTo>
                  <a:pt x="0" y="0"/>
                </a:lnTo>
                <a:close/>
              </a:path>
            </a:pathLst>
          </a:custGeom>
          <a:blipFill>
            <a:blip r:embed="rId4">
              <a:alphaModFix amt="75000"/>
            </a:blip>
            <a:stretch>
              <a:fillRect l="0" t="0" r="0" b="0"/>
            </a:stretch>
          </a:blipFill>
        </p:spPr>
      </p:sp>
      <p:sp>
        <p:nvSpPr>
          <p:cNvPr name="Freeform 8" id="8"/>
          <p:cNvSpPr/>
          <p:nvPr/>
        </p:nvSpPr>
        <p:spPr>
          <a:xfrm flipH="false" flipV="false" rot="-3690689">
            <a:off x="14509456" y="7808903"/>
            <a:ext cx="5499687" cy="2898793"/>
          </a:xfrm>
          <a:custGeom>
            <a:avLst/>
            <a:gdLst/>
            <a:ahLst/>
            <a:cxnLst/>
            <a:rect r="r" b="b" t="t" l="l"/>
            <a:pathLst>
              <a:path h="2898793" w="5499687">
                <a:moveTo>
                  <a:pt x="0" y="0"/>
                </a:moveTo>
                <a:lnTo>
                  <a:pt x="5499688" y="0"/>
                </a:lnTo>
                <a:lnTo>
                  <a:pt x="5499688" y="2898794"/>
                </a:lnTo>
                <a:lnTo>
                  <a:pt x="0" y="2898794"/>
                </a:lnTo>
                <a:lnTo>
                  <a:pt x="0" y="0"/>
                </a:lnTo>
                <a:close/>
              </a:path>
            </a:pathLst>
          </a:custGeom>
          <a:blipFill>
            <a:blip r:embed="rId5"/>
            <a:stretch>
              <a:fillRect l="0" t="0" r="0" b="0"/>
            </a:stretch>
          </a:blipFill>
        </p:spPr>
      </p:sp>
      <p:sp>
        <p:nvSpPr>
          <p:cNvPr name="TextBox 9" id="9"/>
          <p:cNvSpPr txBox="true"/>
          <p:nvPr/>
        </p:nvSpPr>
        <p:spPr>
          <a:xfrm rot="0">
            <a:off x="1083724" y="1550967"/>
            <a:ext cx="16120553" cy="1120775"/>
          </a:xfrm>
          <a:prstGeom prst="rect">
            <a:avLst/>
          </a:prstGeom>
        </p:spPr>
        <p:txBody>
          <a:bodyPr anchor="t" rtlCol="false" tIns="0" lIns="0" bIns="0" rIns="0">
            <a:spAutoFit/>
          </a:bodyPr>
          <a:lstStyle/>
          <a:p>
            <a:pPr algn="l">
              <a:lnSpc>
                <a:spcPts val="9100"/>
              </a:lnSpc>
              <a:spcBef>
                <a:spcPct val="0"/>
              </a:spcBef>
            </a:pPr>
            <a:r>
              <a:rPr lang="en-US" b="true" sz="6500" spc="-260">
                <a:gradFill>
                  <a:gsLst>
                    <a:gs pos="0">
                      <a:srgbClr val="E4CB90">
                        <a:alpha val="100000"/>
                      </a:srgbClr>
                    </a:gs>
                    <a:gs pos="100000">
                      <a:srgbClr val="FFEDB4">
                        <a:alpha val="100000"/>
                      </a:srgbClr>
                    </a:gs>
                  </a:gsLst>
                  <a:lin ang="0"/>
                </a:gradFill>
                <a:latin typeface="Garet Bold"/>
                <a:ea typeface="Garet Bold"/>
                <a:cs typeface="Garet Bold"/>
                <a:sym typeface="Garet Bold"/>
              </a:rPr>
              <a:t>COMPETITIVE </a:t>
            </a:r>
            <a:r>
              <a:rPr lang="en-US" b="true" sz="6500" spc="-260">
                <a:solidFill>
                  <a:srgbClr val="FFFFFF"/>
                </a:solidFill>
                <a:latin typeface="Garet Bold"/>
                <a:ea typeface="Garet Bold"/>
                <a:cs typeface="Garet Bold"/>
                <a:sym typeface="Garet Bold"/>
              </a:rPr>
              <a:t>POSI</a:t>
            </a:r>
            <a:r>
              <a:rPr lang="en-US" b="true" sz="6500" spc="-260">
                <a:solidFill>
                  <a:srgbClr val="FFFFFF"/>
                </a:solidFill>
                <a:latin typeface="Garet Bold"/>
                <a:ea typeface="Garet Bold"/>
                <a:cs typeface="Garet Bold"/>
                <a:sym typeface="Garet Bold"/>
              </a:rPr>
              <a:t>TION</a:t>
            </a:r>
            <a:r>
              <a:rPr lang="en-US" b="true" sz="6500" spc="-260">
                <a:solidFill>
                  <a:srgbClr val="FFFFFF"/>
                </a:solidFill>
                <a:latin typeface="Garet Bold"/>
                <a:ea typeface="Garet Bold"/>
                <a:cs typeface="Garet Bold"/>
                <a:sym typeface="Garet Bold"/>
              </a:rPr>
              <a:t>ING</a:t>
            </a:r>
          </a:p>
        </p:txBody>
      </p:sp>
      <p:sp>
        <p:nvSpPr>
          <p:cNvPr name="TextBox 10" id="10"/>
          <p:cNvSpPr txBox="true"/>
          <p:nvPr/>
        </p:nvSpPr>
        <p:spPr>
          <a:xfrm rot="0">
            <a:off x="1238213" y="2778399"/>
            <a:ext cx="15966064" cy="431800"/>
          </a:xfrm>
          <a:prstGeom prst="rect">
            <a:avLst/>
          </a:prstGeom>
        </p:spPr>
        <p:txBody>
          <a:bodyPr anchor="t" rtlCol="false" tIns="0" lIns="0" bIns="0" rIns="0">
            <a:spAutoFit/>
          </a:bodyPr>
          <a:lstStyle/>
          <a:p>
            <a:pPr algn="just">
              <a:lnSpc>
                <a:spcPts val="3500"/>
              </a:lnSpc>
              <a:spcBef>
                <a:spcPct val="0"/>
              </a:spcBef>
            </a:pPr>
            <a:r>
              <a:rPr lang="en-US" sz="2500">
                <a:solidFill>
                  <a:srgbClr val="FFFFFF"/>
                </a:solidFill>
                <a:latin typeface="Garet"/>
                <a:ea typeface="Garet"/>
                <a:cs typeface="Garet"/>
                <a:sym typeface="Garet"/>
              </a:rPr>
              <a:t>The industry is shifting and eXp is positioned to lead.</a:t>
            </a:r>
          </a:p>
        </p:txBody>
      </p:sp>
      <p:sp>
        <p:nvSpPr>
          <p:cNvPr name="TextBox 11" id="11"/>
          <p:cNvSpPr txBox="true"/>
          <p:nvPr/>
        </p:nvSpPr>
        <p:spPr>
          <a:xfrm rot="0">
            <a:off x="1798762" y="3429867"/>
            <a:ext cx="1100957" cy="1619827"/>
          </a:xfrm>
          <a:prstGeom prst="rect">
            <a:avLst/>
          </a:prstGeom>
        </p:spPr>
        <p:txBody>
          <a:bodyPr anchor="t" rtlCol="false" tIns="0" lIns="0" bIns="0" rIns="0">
            <a:spAutoFit/>
          </a:bodyPr>
          <a:lstStyle/>
          <a:p>
            <a:pPr algn="l">
              <a:lnSpc>
                <a:spcPts val="13348"/>
              </a:lnSpc>
              <a:spcBef>
                <a:spcPct val="0"/>
              </a:spcBef>
            </a:pPr>
            <a:r>
              <a:rPr lang="en-US" b="true" sz="9534" spc="-381">
                <a:gradFill>
                  <a:gsLst>
                    <a:gs pos="0">
                      <a:srgbClr val="E4CB90">
                        <a:alpha val="100000"/>
                      </a:srgbClr>
                    </a:gs>
                    <a:gs pos="100000">
                      <a:srgbClr val="FFEDB4">
                        <a:alpha val="100000"/>
                      </a:srgbClr>
                    </a:gs>
                  </a:gsLst>
                  <a:lin ang="0"/>
                </a:gradFill>
                <a:latin typeface="Garet Bold"/>
                <a:ea typeface="Garet Bold"/>
                <a:cs typeface="Garet Bold"/>
                <a:sym typeface="Garet Bold"/>
              </a:rPr>
              <a:t>1</a:t>
            </a:r>
          </a:p>
        </p:txBody>
      </p:sp>
      <p:sp>
        <p:nvSpPr>
          <p:cNvPr name="TextBox 12" id="12"/>
          <p:cNvSpPr txBox="true"/>
          <p:nvPr/>
        </p:nvSpPr>
        <p:spPr>
          <a:xfrm rot="0">
            <a:off x="2588681" y="3731781"/>
            <a:ext cx="15966064" cy="431800"/>
          </a:xfrm>
          <a:prstGeom prst="rect">
            <a:avLst/>
          </a:prstGeom>
        </p:spPr>
        <p:txBody>
          <a:bodyPr anchor="t" rtlCol="false" tIns="0" lIns="0" bIns="0" rIns="0">
            <a:spAutoFit/>
          </a:bodyPr>
          <a:lstStyle/>
          <a:p>
            <a:pPr algn="just">
              <a:lnSpc>
                <a:spcPts val="3500"/>
              </a:lnSpc>
              <a:spcBef>
                <a:spcPct val="0"/>
              </a:spcBef>
            </a:pPr>
            <a:r>
              <a:rPr lang="en-US" b="true" sz="2500">
                <a:solidFill>
                  <a:srgbClr val="FFFFFF"/>
                </a:solidFill>
                <a:latin typeface="Garet Bold"/>
                <a:ea typeface="Garet Bold"/>
                <a:cs typeface="Garet Bold"/>
                <a:sym typeface="Garet Bold"/>
              </a:rPr>
              <a:t>Industry Shift</a:t>
            </a:r>
          </a:p>
        </p:txBody>
      </p:sp>
      <p:sp>
        <p:nvSpPr>
          <p:cNvPr name="TextBox 13" id="13"/>
          <p:cNvSpPr txBox="true"/>
          <p:nvPr/>
        </p:nvSpPr>
        <p:spPr>
          <a:xfrm rot="0">
            <a:off x="2588681" y="4268355"/>
            <a:ext cx="14361870" cy="869950"/>
          </a:xfrm>
          <a:prstGeom prst="rect">
            <a:avLst/>
          </a:prstGeom>
        </p:spPr>
        <p:txBody>
          <a:bodyPr anchor="t" rtlCol="false" tIns="0" lIns="0" bIns="0" rIns="0">
            <a:spAutoFit/>
          </a:bodyPr>
          <a:lstStyle/>
          <a:p>
            <a:pPr algn="just">
              <a:lnSpc>
                <a:spcPts val="3500"/>
              </a:lnSpc>
              <a:spcBef>
                <a:spcPct val="0"/>
              </a:spcBef>
            </a:pPr>
            <a:r>
              <a:rPr lang="en-US" sz="2500">
                <a:solidFill>
                  <a:srgbClr val="FFFFFF"/>
                </a:solidFill>
                <a:latin typeface="Garet"/>
                <a:ea typeface="Garet"/>
                <a:cs typeface="Garet"/>
                <a:sym typeface="Garet"/>
              </a:rPr>
              <a:t>The broader market is moving toward legacy and leadership models. Agents and brokers are demanding more than transactional relationships.</a:t>
            </a:r>
          </a:p>
        </p:txBody>
      </p:sp>
      <p:sp>
        <p:nvSpPr>
          <p:cNvPr name="TextBox 14" id="14"/>
          <p:cNvSpPr txBox="true"/>
          <p:nvPr/>
        </p:nvSpPr>
        <p:spPr>
          <a:xfrm rot="0">
            <a:off x="2349240" y="5357380"/>
            <a:ext cx="1100957" cy="1619827"/>
          </a:xfrm>
          <a:prstGeom prst="rect">
            <a:avLst/>
          </a:prstGeom>
        </p:spPr>
        <p:txBody>
          <a:bodyPr anchor="t" rtlCol="false" tIns="0" lIns="0" bIns="0" rIns="0">
            <a:spAutoFit/>
          </a:bodyPr>
          <a:lstStyle/>
          <a:p>
            <a:pPr algn="l">
              <a:lnSpc>
                <a:spcPts val="13348"/>
              </a:lnSpc>
              <a:spcBef>
                <a:spcPct val="0"/>
              </a:spcBef>
            </a:pPr>
            <a:r>
              <a:rPr lang="en-US" b="true" sz="9534" spc="-381">
                <a:gradFill>
                  <a:gsLst>
                    <a:gs pos="0">
                      <a:srgbClr val="E4CB90">
                        <a:alpha val="100000"/>
                      </a:srgbClr>
                    </a:gs>
                    <a:gs pos="100000">
                      <a:srgbClr val="FFEDB4">
                        <a:alpha val="100000"/>
                      </a:srgbClr>
                    </a:gs>
                  </a:gsLst>
                  <a:lin ang="0"/>
                </a:gradFill>
                <a:latin typeface="Garet Bold"/>
                <a:ea typeface="Garet Bold"/>
                <a:cs typeface="Garet Bold"/>
                <a:sym typeface="Garet Bold"/>
              </a:rPr>
              <a:t>2</a:t>
            </a:r>
          </a:p>
        </p:txBody>
      </p:sp>
      <p:sp>
        <p:nvSpPr>
          <p:cNvPr name="TextBox 15" id="15"/>
          <p:cNvSpPr txBox="true"/>
          <p:nvPr/>
        </p:nvSpPr>
        <p:spPr>
          <a:xfrm rot="0">
            <a:off x="3450197" y="5662180"/>
            <a:ext cx="15966064" cy="431800"/>
          </a:xfrm>
          <a:prstGeom prst="rect">
            <a:avLst/>
          </a:prstGeom>
        </p:spPr>
        <p:txBody>
          <a:bodyPr anchor="t" rtlCol="false" tIns="0" lIns="0" bIns="0" rIns="0">
            <a:spAutoFit/>
          </a:bodyPr>
          <a:lstStyle/>
          <a:p>
            <a:pPr algn="just">
              <a:lnSpc>
                <a:spcPts val="3500"/>
              </a:lnSpc>
              <a:spcBef>
                <a:spcPct val="0"/>
              </a:spcBef>
            </a:pPr>
            <a:r>
              <a:rPr lang="en-US" b="true" sz="2500">
                <a:solidFill>
                  <a:srgbClr val="FFFFFF"/>
                </a:solidFill>
                <a:latin typeface="Garet Bold"/>
                <a:ea typeface="Garet Bold"/>
                <a:cs typeface="Garet Bold"/>
                <a:sym typeface="Garet Bold"/>
              </a:rPr>
              <a:t>eXp Leads</a:t>
            </a:r>
          </a:p>
        </p:txBody>
      </p:sp>
      <p:sp>
        <p:nvSpPr>
          <p:cNvPr name="TextBox 16" id="16"/>
          <p:cNvSpPr txBox="true"/>
          <p:nvPr/>
        </p:nvSpPr>
        <p:spPr>
          <a:xfrm rot="0">
            <a:off x="3450197" y="6198755"/>
            <a:ext cx="13500354" cy="869950"/>
          </a:xfrm>
          <a:prstGeom prst="rect">
            <a:avLst/>
          </a:prstGeom>
        </p:spPr>
        <p:txBody>
          <a:bodyPr anchor="t" rtlCol="false" tIns="0" lIns="0" bIns="0" rIns="0">
            <a:spAutoFit/>
          </a:bodyPr>
          <a:lstStyle/>
          <a:p>
            <a:pPr algn="just">
              <a:lnSpc>
                <a:spcPts val="3500"/>
              </a:lnSpc>
              <a:spcBef>
                <a:spcPct val="0"/>
              </a:spcBef>
            </a:pPr>
            <a:r>
              <a:rPr lang="en-US" sz="2500">
                <a:solidFill>
                  <a:srgbClr val="FFFFFF"/>
                </a:solidFill>
                <a:latin typeface="Garet"/>
                <a:ea typeface="Garet"/>
                <a:cs typeface="Garet"/>
                <a:sym typeface="Garet"/>
              </a:rPr>
              <a:t>eXp now has the opportunity to own that conversation — setting the standard for what modern real estate leadership looks like.</a:t>
            </a:r>
          </a:p>
        </p:txBody>
      </p:sp>
      <p:sp>
        <p:nvSpPr>
          <p:cNvPr name="TextBox 17" id="17"/>
          <p:cNvSpPr txBox="true"/>
          <p:nvPr/>
        </p:nvSpPr>
        <p:spPr>
          <a:xfrm rot="0">
            <a:off x="3313891" y="7478279"/>
            <a:ext cx="1100957" cy="1619827"/>
          </a:xfrm>
          <a:prstGeom prst="rect">
            <a:avLst/>
          </a:prstGeom>
        </p:spPr>
        <p:txBody>
          <a:bodyPr anchor="t" rtlCol="false" tIns="0" lIns="0" bIns="0" rIns="0">
            <a:spAutoFit/>
          </a:bodyPr>
          <a:lstStyle/>
          <a:p>
            <a:pPr algn="l">
              <a:lnSpc>
                <a:spcPts val="13348"/>
              </a:lnSpc>
              <a:spcBef>
                <a:spcPct val="0"/>
              </a:spcBef>
            </a:pPr>
            <a:r>
              <a:rPr lang="en-US" b="true" sz="9534" spc="-381">
                <a:gradFill>
                  <a:gsLst>
                    <a:gs pos="0">
                      <a:srgbClr val="E4CB90">
                        <a:alpha val="100000"/>
                      </a:srgbClr>
                    </a:gs>
                    <a:gs pos="100000">
                      <a:srgbClr val="FFEDB4">
                        <a:alpha val="100000"/>
                      </a:srgbClr>
                    </a:gs>
                  </a:gsLst>
                  <a:lin ang="0"/>
                </a:gradFill>
                <a:latin typeface="Garet Bold"/>
                <a:ea typeface="Garet Bold"/>
                <a:cs typeface="Garet Bold"/>
                <a:sym typeface="Garet Bold"/>
              </a:rPr>
              <a:t>3</a:t>
            </a:r>
          </a:p>
        </p:txBody>
      </p:sp>
      <p:sp>
        <p:nvSpPr>
          <p:cNvPr name="TextBox 18" id="18"/>
          <p:cNvSpPr txBox="true"/>
          <p:nvPr/>
        </p:nvSpPr>
        <p:spPr>
          <a:xfrm rot="0">
            <a:off x="4414847" y="7783079"/>
            <a:ext cx="15966064" cy="431800"/>
          </a:xfrm>
          <a:prstGeom prst="rect">
            <a:avLst/>
          </a:prstGeom>
        </p:spPr>
        <p:txBody>
          <a:bodyPr anchor="t" rtlCol="false" tIns="0" lIns="0" bIns="0" rIns="0">
            <a:spAutoFit/>
          </a:bodyPr>
          <a:lstStyle/>
          <a:p>
            <a:pPr algn="just">
              <a:lnSpc>
                <a:spcPts val="3500"/>
              </a:lnSpc>
              <a:spcBef>
                <a:spcPct val="0"/>
              </a:spcBef>
            </a:pPr>
            <a:r>
              <a:rPr lang="en-US" b="true" sz="2500">
                <a:solidFill>
                  <a:srgbClr val="FFFFFF"/>
                </a:solidFill>
                <a:latin typeface="Garet Bold"/>
                <a:ea typeface="Garet Bold"/>
                <a:cs typeface="Garet Bold"/>
                <a:sym typeface="Garet Bold"/>
              </a:rPr>
              <a:t>Long-Term Value</a:t>
            </a:r>
          </a:p>
        </p:txBody>
      </p:sp>
      <p:sp>
        <p:nvSpPr>
          <p:cNvPr name="TextBox 19" id="19"/>
          <p:cNvSpPr txBox="true"/>
          <p:nvPr/>
        </p:nvSpPr>
        <p:spPr>
          <a:xfrm rot="0">
            <a:off x="4414847" y="8319654"/>
            <a:ext cx="12535704" cy="869950"/>
          </a:xfrm>
          <a:prstGeom prst="rect">
            <a:avLst/>
          </a:prstGeom>
        </p:spPr>
        <p:txBody>
          <a:bodyPr anchor="t" rtlCol="false" tIns="0" lIns="0" bIns="0" rIns="0">
            <a:spAutoFit/>
          </a:bodyPr>
          <a:lstStyle/>
          <a:p>
            <a:pPr algn="just">
              <a:lnSpc>
                <a:spcPts val="3500"/>
              </a:lnSpc>
              <a:spcBef>
                <a:spcPct val="0"/>
              </a:spcBef>
            </a:pPr>
            <a:r>
              <a:rPr lang="en-US" sz="2500">
                <a:solidFill>
                  <a:srgbClr val="FFFFFF"/>
                </a:solidFill>
                <a:latin typeface="Garet"/>
                <a:ea typeface="Garet"/>
                <a:cs typeface="Garet"/>
                <a:sym typeface="Garet"/>
              </a:rPr>
              <a:t>This strengthens the company's value proposition for years to come, attracting the leaders who will define the next era.</a:t>
            </a:r>
          </a:p>
        </p:txBody>
      </p:sp>
      <p:sp>
        <p:nvSpPr>
          <p:cNvPr name="TextBox 20" id="20"/>
          <p:cNvSpPr txBox="true"/>
          <p:nvPr/>
        </p:nvSpPr>
        <p:spPr>
          <a:xfrm rot="0">
            <a:off x="663051" y="8979044"/>
            <a:ext cx="1506402" cy="279256"/>
          </a:xfrm>
          <a:prstGeom prst="rect">
            <a:avLst/>
          </a:prstGeom>
        </p:spPr>
        <p:txBody>
          <a:bodyPr anchor="t" rtlCol="false" tIns="0" lIns="0" bIns="0" rIns="0">
            <a:spAutoFit/>
          </a:bodyPr>
          <a:lstStyle/>
          <a:p>
            <a:pPr algn="ctr">
              <a:lnSpc>
                <a:spcPts val="2093"/>
              </a:lnSpc>
            </a:pPr>
            <a:r>
              <a:rPr lang="en-US" sz="2093" i="true">
                <a:solidFill>
                  <a:srgbClr val="FFFFFF"/>
                </a:solidFill>
                <a:latin typeface="Garet Italics"/>
                <a:ea typeface="Garet Italics"/>
                <a:cs typeface="Garet Italics"/>
                <a:sym typeface="Garet Italics"/>
              </a:rPr>
              <a:t>Tom</a:t>
            </a:r>
          </a:p>
        </p:txBody>
      </p:sp>
    </p:spTree>
  </p:cSld>
  <p:clrMapOvr>
    <a:masterClrMapping/>
  </p:clrMapOvr>
  <p:transition spd="fast">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DAHKxiS1ee0</dc:identifier>
  <dcterms:modified xsi:type="dcterms:W3CDTF">2011-08-01T06:04:30Z</dcterms:modified>
  <cp:revision>1</cp:revision>
  <dc:title>Faster Freedom Formula - Presentation</dc:title>
</cp:coreProperties>
</file>