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rial Nova" panose="020B0504020202020204" pitchFamily="34" charset="0"/>
      <p:regular r:id="rId10"/>
      <p:italic r:id="rId11"/>
    </p:embeddedFont>
    <p:embeddedFont>
      <p:font typeface="Arial Nova Bold" panose="020B0804020202020204" pitchFamily="34" charset="0"/>
      <p:regular r:id="rId12"/>
      <p:bold r:id="rId13"/>
    </p:embeddedFont>
    <p:embeddedFont>
      <p:font typeface="Cooper BT Light" panose="0208050304030B020404" pitchFamily="18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68" autoAdjust="0"/>
  </p:normalViewPr>
  <p:slideViewPr>
    <p:cSldViewPr>
      <p:cViewPr varScale="1">
        <p:scale>
          <a:sx n="73" d="100"/>
          <a:sy n="73" d="100"/>
        </p:scale>
        <p:origin x="7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0904" y="765417"/>
            <a:ext cx="17106193" cy="384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81"/>
              </a:lnSpc>
            </a:pPr>
            <a:r>
              <a:rPr lang="en-US" sz="14781" spc="-295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Conversations Framework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413444" y="8499030"/>
            <a:ext cx="7622398" cy="967462"/>
            <a:chOff x="0" y="0"/>
            <a:chExt cx="2091070" cy="2654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1070" cy="265406"/>
            </a:xfrm>
            <a:custGeom>
              <a:avLst/>
              <a:gdLst/>
              <a:ahLst/>
              <a:cxnLst/>
              <a:rect l="l" t="t" r="r" b="b"/>
              <a:pathLst>
                <a:path w="2091070" h="265406">
                  <a:moveTo>
                    <a:pt x="1045535" y="0"/>
                  </a:moveTo>
                  <a:cubicBezTo>
                    <a:pt x="468102" y="0"/>
                    <a:pt x="0" y="59413"/>
                    <a:pt x="0" y="132703"/>
                  </a:cubicBezTo>
                  <a:cubicBezTo>
                    <a:pt x="0" y="205993"/>
                    <a:pt x="468102" y="265406"/>
                    <a:pt x="1045535" y="265406"/>
                  </a:cubicBezTo>
                  <a:cubicBezTo>
                    <a:pt x="1622968" y="265406"/>
                    <a:pt x="2091070" y="205993"/>
                    <a:pt x="2091070" y="132703"/>
                  </a:cubicBezTo>
                  <a:cubicBezTo>
                    <a:pt x="2091070" y="59413"/>
                    <a:pt x="1622968" y="0"/>
                    <a:pt x="1045535" y="0"/>
                  </a:cubicBezTo>
                  <a:close/>
                </a:path>
              </a:pathLst>
            </a:custGeom>
            <a:solidFill>
              <a:srgbClr val="184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6038" y="24882"/>
              <a:ext cx="1698994" cy="215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737797" y="3724360"/>
            <a:ext cx="7969483" cy="5409286"/>
          </a:xfrm>
          <a:custGeom>
            <a:avLst/>
            <a:gdLst/>
            <a:ahLst/>
            <a:cxnLst/>
            <a:rect l="l" t="t" r="r" b="b"/>
            <a:pathLst>
              <a:path w="7969483" h="5409286">
                <a:moveTo>
                  <a:pt x="0" y="0"/>
                </a:moveTo>
                <a:lnTo>
                  <a:pt x="7969483" y="0"/>
                </a:lnTo>
                <a:lnTo>
                  <a:pt x="7969483" y="5409286"/>
                </a:lnTo>
                <a:lnTo>
                  <a:pt x="0" y="5409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5864039" y="7731289"/>
            <a:ext cx="1395261" cy="0"/>
          </a:xfrm>
          <a:prstGeom prst="line">
            <a:avLst/>
          </a:prstGeom>
          <a:ln w="19050" cap="flat">
            <a:solidFill>
              <a:srgbClr val="201E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028700" y="7731289"/>
            <a:ext cx="1387691" cy="0"/>
          </a:xfrm>
          <a:prstGeom prst="line">
            <a:avLst/>
          </a:prstGeom>
          <a:ln w="19050" cap="flat">
            <a:solidFill>
              <a:srgbClr val="201E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7937127"/>
            <a:ext cx="2645704" cy="1529366"/>
          </a:xfrm>
          <a:custGeom>
            <a:avLst/>
            <a:gdLst/>
            <a:ahLst/>
            <a:cxnLst/>
            <a:rect l="l" t="t" r="r" b="b"/>
            <a:pathLst>
              <a:path w="2645704" h="1529366">
                <a:moveTo>
                  <a:pt x="0" y="0"/>
                </a:moveTo>
                <a:lnTo>
                  <a:pt x="2645704" y="0"/>
                </a:lnTo>
                <a:lnTo>
                  <a:pt x="2645704" y="1529365"/>
                </a:lnTo>
                <a:lnTo>
                  <a:pt x="0" y="1529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346932" y="8591550"/>
            <a:ext cx="3935722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(617) 312-0838</a:t>
            </a:r>
          </a:p>
          <a:p>
            <a:pPr marL="0" lvl="0" indent="0" algn="r">
              <a:lnSpc>
                <a:spcPts val="2639"/>
              </a:lnSpc>
              <a:spcBef>
                <a:spcPct val="0"/>
              </a:spcBef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TeamT</a:t>
            </a:r>
            <a:r>
              <a:rPr lang="en-US" sz="2199" u="none" strike="noStrike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ruong@eXpRealty.com AgentsGetFree.com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97578" y="8234252"/>
            <a:ext cx="283722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b="1" spc="-2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Tom Truong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3508" y="1450893"/>
            <a:ext cx="10990914" cy="104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8"/>
              </a:lnSpc>
            </a:pPr>
            <a:r>
              <a:rPr lang="en-US" sz="7380" spc="-369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Daily Conversations Strategy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536429" y="8557397"/>
            <a:ext cx="4627646" cy="658968"/>
            <a:chOff x="0" y="0"/>
            <a:chExt cx="1431090" cy="2037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090" cy="203785"/>
            </a:xfrm>
            <a:custGeom>
              <a:avLst/>
              <a:gdLst/>
              <a:ahLst/>
              <a:cxnLst/>
              <a:rect l="l" t="t" r="r" b="b"/>
              <a:pathLst>
                <a:path w="1431090" h="203785">
                  <a:moveTo>
                    <a:pt x="715545" y="0"/>
                  </a:moveTo>
                  <a:cubicBezTo>
                    <a:pt x="320360" y="0"/>
                    <a:pt x="0" y="45619"/>
                    <a:pt x="0" y="101892"/>
                  </a:cubicBezTo>
                  <a:cubicBezTo>
                    <a:pt x="0" y="158166"/>
                    <a:pt x="320360" y="203785"/>
                    <a:pt x="715545" y="203785"/>
                  </a:cubicBezTo>
                  <a:cubicBezTo>
                    <a:pt x="1110729" y="203785"/>
                    <a:pt x="1431090" y="158166"/>
                    <a:pt x="1431090" y="101892"/>
                  </a:cubicBezTo>
                  <a:cubicBezTo>
                    <a:pt x="1431090" y="45619"/>
                    <a:pt x="1110729" y="0"/>
                    <a:pt x="715545" y="0"/>
                  </a:cubicBezTo>
                  <a:close/>
                </a:path>
              </a:pathLst>
            </a:custGeom>
            <a:solidFill>
              <a:srgbClr val="184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165" y="19105"/>
              <a:ext cx="1162760" cy="165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281824" y="3231616"/>
            <a:ext cx="5467712" cy="5816715"/>
          </a:xfrm>
          <a:custGeom>
            <a:avLst/>
            <a:gdLst/>
            <a:ahLst/>
            <a:cxnLst/>
            <a:rect l="l" t="t" r="r" b="b"/>
            <a:pathLst>
              <a:path w="5467712" h="5816715">
                <a:moveTo>
                  <a:pt x="5467712" y="0"/>
                </a:moveTo>
                <a:lnTo>
                  <a:pt x="0" y="0"/>
                </a:lnTo>
                <a:lnTo>
                  <a:pt x="0" y="5816715"/>
                </a:lnTo>
                <a:lnTo>
                  <a:pt x="5467712" y="5816715"/>
                </a:lnTo>
                <a:lnTo>
                  <a:pt x="5467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63508" y="2844182"/>
            <a:ext cx="8299062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A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im for 10 texts, phone calls, or emails per day</a:t>
            </a:r>
          </a:p>
        </p:txBody>
      </p:sp>
      <p:sp>
        <p:nvSpPr>
          <p:cNvPr id="8" name="Freeform 8"/>
          <p:cNvSpPr/>
          <p:nvPr/>
        </p:nvSpPr>
        <p:spPr>
          <a:xfrm>
            <a:off x="15150259" y="1028700"/>
            <a:ext cx="2027630" cy="1172084"/>
          </a:xfrm>
          <a:custGeom>
            <a:avLst/>
            <a:gdLst/>
            <a:ahLst/>
            <a:cxnLst/>
            <a:rect l="l" t="t" r="r" b="b"/>
            <a:pathLst>
              <a:path w="2027630" h="1172084">
                <a:moveTo>
                  <a:pt x="0" y="0"/>
                </a:moveTo>
                <a:lnTo>
                  <a:pt x="2027631" y="0"/>
                </a:lnTo>
                <a:lnTo>
                  <a:pt x="2027631" y="1172084"/>
                </a:lnTo>
                <a:lnTo>
                  <a:pt x="0" y="1172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63508" y="4179628"/>
            <a:ext cx="8299062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Focus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on meaningful conversations, not just touches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3508" y="5513479"/>
            <a:ext cx="8299062" cy="58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arget: 2 solid connections per 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3508" y="6270892"/>
            <a:ext cx="8299062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Outcom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e: 36 agents per year added to your pipeline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772347"/>
            <a:ext cx="3935722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(617) 312-0838</a:t>
            </a: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TeamT</a:t>
            </a:r>
            <a:r>
              <a:rPr lang="en-US" sz="2199" u="none" strike="noStrike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ruong@eXpRealty.com AgentsGetFree.com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324189"/>
            <a:ext cx="283722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 spc="-2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Tom Truong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69982" y="4692284"/>
            <a:ext cx="7789318" cy="451216"/>
            <a:chOff x="0" y="0"/>
            <a:chExt cx="2051508" cy="118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1508" cy="118839"/>
            </a:xfrm>
            <a:custGeom>
              <a:avLst/>
              <a:gdLst/>
              <a:ahLst/>
              <a:cxnLst/>
              <a:rect l="l" t="t" r="r" b="b"/>
              <a:pathLst>
                <a:path w="2051508" h="118839">
                  <a:moveTo>
                    <a:pt x="1025754" y="0"/>
                  </a:moveTo>
                  <a:cubicBezTo>
                    <a:pt x="459246" y="0"/>
                    <a:pt x="0" y="26603"/>
                    <a:pt x="0" y="59419"/>
                  </a:cubicBezTo>
                  <a:cubicBezTo>
                    <a:pt x="0" y="92236"/>
                    <a:pt x="459246" y="118839"/>
                    <a:pt x="1025754" y="118839"/>
                  </a:cubicBezTo>
                  <a:cubicBezTo>
                    <a:pt x="1592262" y="118839"/>
                    <a:pt x="2051508" y="92236"/>
                    <a:pt x="2051508" y="59419"/>
                  </a:cubicBezTo>
                  <a:cubicBezTo>
                    <a:pt x="2051508" y="26603"/>
                    <a:pt x="1592262" y="0"/>
                    <a:pt x="1025754" y="0"/>
                  </a:cubicBezTo>
                  <a:close/>
                </a:path>
              </a:pathLst>
            </a:custGeom>
            <a:solidFill>
              <a:srgbClr val="184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92329" y="-36484"/>
              <a:ext cx="1666850" cy="144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99479" y="1212803"/>
            <a:ext cx="4555566" cy="3820981"/>
          </a:xfrm>
          <a:custGeom>
            <a:avLst/>
            <a:gdLst/>
            <a:ahLst/>
            <a:cxnLst/>
            <a:rect l="l" t="t" r="r" b="b"/>
            <a:pathLst>
              <a:path w="4555566" h="3820981">
                <a:moveTo>
                  <a:pt x="0" y="0"/>
                </a:moveTo>
                <a:lnTo>
                  <a:pt x="4555566" y="0"/>
                </a:lnTo>
                <a:lnTo>
                  <a:pt x="4555566" y="3820981"/>
                </a:lnTo>
                <a:lnTo>
                  <a:pt x="0" y="3820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145189" y="1212803"/>
            <a:ext cx="4114111" cy="3820981"/>
          </a:xfrm>
          <a:custGeom>
            <a:avLst/>
            <a:gdLst/>
            <a:ahLst/>
            <a:cxnLst/>
            <a:rect l="l" t="t" r="r" b="b"/>
            <a:pathLst>
              <a:path w="4114111" h="3820981">
                <a:moveTo>
                  <a:pt x="4114111" y="0"/>
                </a:moveTo>
                <a:lnTo>
                  <a:pt x="0" y="0"/>
                </a:lnTo>
                <a:lnTo>
                  <a:pt x="0" y="3820981"/>
                </a:lnTo>
                <a:lnTo>
                  <a:pt x="4114111" y="3820981"/>
                </a:lnTo>
                <a:lnTo>
                  <a:pt x="41141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14425"/>
            <a:ext cx="6090784" cy="272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36"/>
              </a:lnSpc>
              <a:spcBef>
                <a:spcPct val="0"/>
              </a:spcBef>
            </a:pPr>
            <a:r>
              <a:rPr lang="en-US" sz="9669" spc="-48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Y</a:t>
            </a:r>
            <a:r>
              <a:rPr lang="en-US" sz="9669" u="none" strike="noStrike" spc="-48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our First Reach-Out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6475" y="4682759"/>
            <a:ext cx="8299062" cy="58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“H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ey, it’s ___ with eXp.”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75" y="5610922"/>
            <a:ext cx="8299062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“I know you’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re probably happy at your current brokerage…”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475" y="6965410"/>
            <a:ext cx="12519703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“I just wanted to l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et you know—if anything changes, we’d love to be your destination… your Plan B.”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6475" y="8318311"/>
            <a:ext cx="13046019" cy="58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Soft, no-pr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essure approach designed to build familiarity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231670" y="6240915"/>
            <a:ext cx="2027630" cy="1172084"/>
          </a:xfrm>
          <a:custGeom>
            <a:avLst/>
            <a:gdLst/>
            <a:ahLst/>
            <a:cxnLst/>
            <a:rect l="l" t="t" r="r" b="b"/>
            <a:pathLst>
              <a:path w="2027630" h="1172084">
                <a:moveTo>
                  <a:pt x="0" y="0"/>
                </a:moveTo>
                <a:lnTo>
                  <a:pt x="2027630" y="0"/>
                </a:lnTo>
                <a:lnTo>
                  <a:pt x="2027630" y="1172084"/>
                </a:lnTo>
                <a:lnTo>
                  <a:pt x="0" y="1172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364641" y="7908672"/>
            <a:ext cx="3935722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(617) 312-0838</a:t>
            </a:r>
          </a:p>
          <a:p>
            <a:pPr marL="0" lvl="0" indent="0" algn="r">
              <a:lnSpc>
                <a:spcPts val="2639"/>
              </a:lnSpc>
              <a:spcBef>
                <a:spcPct val="0"/>
              </a:spcBef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TeamT</a:t>
            </a:r>
            <a:r>
              <a:rPr lang="en-US" sz="2199" u="none" strike="noStrike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ruong@eXpRealty.com AgentsGetFree.com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15287" y="7551373"/>
            <a:ext cx="283722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b="1" spc="-2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Tom Truong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8923" y="372448"/>
            <a:ext cx="6266781" cy="7203197"/>
          </a:xfrm>
          <a:custGeom>
            <a:avLst/>
            <a:gdLst/>
            <a:ahLst/>
            <a:cxnLst/>
            <a:rect l="l" t="t" r="r" b="b"/>
            <a:pathLst>
              <a:path w="6266781" h="7203197">
                <a:moveTo>
                  <a:pt x="0" y="0"/>
                </a:moveTo>
                <a:lnTo>
                  <a:pt x="6266781" y="0"/>
                </a:lnTo>
                <a:lnTo>
                  <a:pt x="6266781" y="7203197"/>
                </a:lnTo>
                <a:lnTo>
                  <a:pt x="0" y="7203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4077399"/>
            <a:ext cx="1387691" cy="0"/>
          </a:xfrm>
          <a:prstGeom prst="line">
            <a:avLst/>
          </a:prstGeom>
          <a:ln w="38100" cap="flat">
            <a:solidFill>
              <a:srgbClr val="1843B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51662" y="970376"/>
            <a:ext cx="10153421" cy="2493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9"/>
              </a:lnSpc>
              <a:spcBef>
                <a:spcPct val="0"/>
              </a:spcBef>
            </a:pPr>
            <a:r>
              <a:rPr lang="en-US" sz="8863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The </a:t>
            </a:r>
            <a:r>
              <a:rPr lang="en-US" sz="8863" spc="-44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30-Minute</a:t>
            </a:r>
            <a:r>
              <a:rPr lang="en-US" sz="8863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 Bus</a:t>
            </a:r>
            <a:r>
              <a:rPr lang="en-US" sz="8863" u="none" strike="noStrike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iness Conversation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9848" y="4557537"/>
            <a:ext cx="10478776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“Let’s sit down for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30 minutes and have a conversation about your business.”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9848" y="5930034"/>
            <a:ext cx="10478776" cy="58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Si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mple, clear, and business-focused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9848" y="6725547"/>
            <a:ext cx="10478776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Invite fra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med as value-driven, not a recruitment pitch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8" y="8097498"/>
            <a:ext cx="9737148" cy="11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467" lvl="1" indent="-415734" algn="l">
              <a:lnSpc>
                <a:spcPts val="4621"/>
              </a:lnSpc>
              <a:buFont typeface="Arial"/>
              <a:buChar char="•"/>
            </a:pPr>
            <a:r>
              <a:rPr lang="en-US" sz="3851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Goal: Identify</a:t>
            </a:r>
            <a:r>
              <a:rPr lang="en-US" sz="3851" u="none" strike="noStrike" spc="-38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pain points, goals, and opportunities</a:t>
            </a:r>
          </a:p>
        </p:txBody>
      </p:sp>
      <p:sp>
        <p:nvSpPr>
          <p:cNvPr id="9" name="Freeform 9"/>
          <p:cNvSpPr/>
          <p:nvPr/>
        </p:nvSpPr>
        <p:spPr>
          <a:xfrm>
            <a:off x="11005083" y="8236003"/>
            <a:ext cx="2027630" cy="1172084"/>
          </a:xfrm>
          <a:custGeom>
            <a:avLst/>
            <a:gdLst/>
            <a:ahLst/>
            <a:cxnLst/>
            <a:rect l="l" t="t" r="r" b="b"/>
            <a:pathLst>
              <a:path w="2027630" h="1172084">
                <a:moveTo>
                  <a:pt x="0" y="0"/>
                </a:moveTo>
                <a:lnTo>
                  <a:pt x="2027630" y="0"/>
                </a:lnTo>
                <a:lnTo>
                  <a:pt x="2027630" y="1172084"/>
                </a:lnTo>
                <a:lnTo>
                  <a:pt x="0" y="1172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364641" y="8407962"/>
            <a:ext cx="3935722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(617) 312-0838</a:t>
            </a:r>
          </a:p>
          <a:p>
            <a:pPr marL="0" lvl="0" indent="0" algn="r">
              <a:lnSpc>
                <a:spcPts val="2639"/>
              </a:lnSpc>
              <a:spcBef>
                <a:spcPct val="0"/>
              </a:spcBef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TeamT</a:t>
            </a:r>
            <a:r>
              <a:rPr lang="en-US" sz="2199" u="none" strike="noStrike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ruong@eXpRealty.com AgentsGetFree.com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15287" y="8050664"/>
            <a:ext cx="283722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b="1" spc="-2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Tom Truong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2730" y="1155430"/>
            <a:ext cx="7345853" cy="6170516"/>
          </a:xfrm>
          <a:custGeom>
            <a:avLst/>
            <a:gdLst/>
            <a:ahLst/>
            <a:cxnLst/>
            <a:rect l="l" t="t" r="r" b="b"/>
            <a:pathLst>
              <a:path w="7345853" h="6170516">
                <a:moveTo>
                  <a:pt x="7345853" y="0"/>
                </a:moveTo>
                <a:lnTo>
                  <a:pt x="0" y="0"/>
                </a:lnTo>
                <a:lnTo>
                  <a:pt x="0" y="6170516"/>
                </a:lnTo>
                <a:lnTo>
                  <a:pt x="7345853" y="6170516"/>
                </a:lnTo>
                <a:lnTo>
                  <a:pt x="73458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600976" y="1231630"/>
            <a:ext cx="9687024" cy="2493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9"/>
              </a:lnSpc>
              <a:spcBef>
                <a:spcPct val="0"/>
              </a:spcBef>
            </a:pPr>
            <a:r>
              <a:rPr lang="en-US" sz="8863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Objection Handler 1: </a:t>
            </a:r>
            <a:r>
              <a:rPr lang="en-US" sz="8863" spc="-44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Open-Minded</a:t>
            </a:r>
            <a:r>
              <a:rPr lang="en-US" sz="8863" u="none" strike="noStrike" spc="-44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ness</a:t>
            </a:r>
          </a:p>
        </p:txBody>
      </p:sp>
      <p:sp>
        <p:nvSpPr>
          <p:cNvPr id="4" name="Freeform 4"/>
          <p:cNvSpPr/>
          <p:nvPr/>
        </p:nvSpPr>
        <p:spPr>
          <a:xfrm>
            <a:off x="4602451" y="8086216"/>
            <a:ext cx="2027630" cy="1172084"/>
          </a:xfrm>
          <a:custGeom>
            <a:avLst/>
            <a:gdLst/>
            <a:ahLst/>
            <a:cxnLst/>
            <a:rect l="l" t="t" r="r" b="b"/>
            <a:pathLst>
              <a:path w="2027630" h="1172084">
                <a:moveTo>
                  <a:pt x="0" y="0"/>
                </a:moveTo>
                <a:lnTo>
                  <a:pt x="2027630" y="0"/>
                </a:lnTo>
                <a:lnTo>
                  <a:pt x="2027630" y="1172084"/>
                </a:lnTo>
                <a:lnTo>
                  <a:pt x="0" y="1172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6730" y="8258175"/>
            <a:ext cx="3935722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(617) 312-0838</a:t>
            </a:r>
          </a:p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TeamT</a:t>
            </a:r>
            <a:r>
              <a:rPr lang="en-US" sz="2199" u="none" strike="noStrike" spc="-2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ruong@eXpRealty.com AgentsGetFree.com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730" y="7810017"/>
            <a:ext cx="283722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 spc="-2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Tom Truong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63780" y="4240688"/>
            <a:ext cx="9300484" cy="144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b="1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“Are you open-</a:t>
            </a:r>
            <a:r>
              <a:rPr lang="en-US" sz="4800" b="1" u="none" strike="noStrike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minded about your business?”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58816" y="6254366"/>
            <a:ext cx="9605448" cy="46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305" lvl="1" indent="-341153" algn="l">
              <a:lnSpc>
                <a:spcPts val="3792"/>
              </a:lnSpc>
              <a:buFont typeface="Arial"/>
              <a:buChar char="•"/>
            </a:pPr>
            <a:r>
              <a:rPr lang="en-US" sz="3160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A low-pressure quest</a:t>
            </a:r>
            <a:r>
              <a:rPr lang="en-US" sz="3160" u="none" strike="noStrike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ion that encourages reflection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58816" y="6862444"/>
            <a:ext cx="9605448" cy="46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305" lvl="1" indent="-341153" algn="l">
              <a:lnSpc>
                <a:spcPts val="3792"/>
              </a:lnSpc>
              <a:buFont typeface="Arial"/>
              <a:buChar char="•"/>
            </a:pPr>
            <a:r>
              <a:rPr lang="en-US" sz="3160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Moves the conversat</a:t>
            </a:r>
            <a:r>
              <a:rPr lang="en-US" sz="3160" u="none" strike="noStrike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ion from resistance to curiosity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58816" y="7513202"/>
            <a:ext cx="9605448" cy="93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305" lvl="1" indent="-341153" algn="l">
              <a:lnSpc>
                <a:spcPts val="3792"/>
              </a:lnSpc>
              <a:buFont typeface="Arial"/>
              <a:buChar char="•"/>
            </a:pPr>
            <a:r>
              <a:rPr lang="en-US" sz="3160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Helps identify whether they’</a:t>
            </a:r>
            <a:r>
              <a:rPr lang="en-US" sz="3160" u="none" strike="noStrike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re receptive to new opportunities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00042" flipH="1">
            <a:off x="803526" y="4735859"/>
            <a:ext cx="4721001" cy="4829669"/>
          </a:xfrm>
          <a:custGeom>
            <a:avLst/>
            <a:gdLst/>
            <a:ahLst/>
            <a:cxnLst/>
            <a:rect l="l" t="t" r="r" b="b"/>
            <a:pathLst>
              <a:path w="4721001" h="4829669">
                <a:moveTo>
                  <a:pt x="4721002" y="0"/>
                </a:moveTo>
                <a:lnTo>
                  <a:pt x="0" y="0"/>
                </a:lnTo>
                <a:lnTo>
                  <a:pt x="0" y="4829668"/>
                </a:lnTo>
                <a:lnTo>
                  <a:pt x="4721002" y="4829668"/>
                </a:lnTo>
                <a:lnTo>
                  <a:pt x="4721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525459" y="505313"/>
            <a:ext cx="3078043" cy="4974615"/>
          </a:xfrm>
          <a:custGeom>
            <a:avLst/>
            <a:gdLst/>
            <a:ahLst/>
            <a:cxnLst/>
            <a:rect l="l" t="t" r="r" b="b"/>
            <a:pathLst>
              <a:path w="3078043" h="4974615">
                <a:moveTo>
                  <a:pt x="3078043" y="0"/>
                </a:moveTo>
                <a:lnTo>
                  <a:pt x="0" y="0"/>
                </a:lnTo>
                <a:lnTo>
                  <a:pt x="0" y="4974615"/>
                </a:lnTo>
                <a:lnTo>
                  <a:pt x="3078043" y="4974615"/>
                </a:lnTo>
                <a:lnTo>
                  <a:pt x="30780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104900"/>
            <a:ext cx="14280064" cy="2493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9"/>
              </a:lnSpc>
              <a:spcBef>
                <a:spcPct val="0"/>
              </a:spcBef>
            </a:pPr>
            <a:r>
              <a:rPr lang="en-US" sz="8863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O</a:t>
            </a:r>
            <a:r>
              <a:rPr lang="en-US" sz="8863" u="none" strike="noStrike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bjection Handler 2: </a:t>
            </a:r>
            <a:r>
              <a:rPr lang="en-US" sz="8863" u="none" strike="noStrike" spc="-44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Big Thinker Mindset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94870" y="4419219"/>
            <a:ext cx="6573208" cy="144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b="1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“Are you </a:t>
            </a:r>
            <a:r>
              <a:rPr lang="en-US" sz="4800" b="1" u="none" strike="noStrike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 big thinker or a little thinker?”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94870" y="6696456"/>
            <a:ext cx="10616275" cy="46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305" lvl="1" indent="-341153" algn="l">
              <a:lnSpc>
                <a:spcPts val="3792"/>
              </a:lnSpc>
              <a:buFont typeface="Arial"/>
              <a:buChar char="•"/>
            </a:pPr>
            <a:r>
              <a:rPr lang="en-US" sz="3160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Encourages them to</a:t>
            </a:r>
            <a:r>
              <a:rPr lang="en-US" sz="3160" u="none" strike="noStrike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self-identify as growth-oriented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94870" y="7411169"/>
            <a:ext cx="10616275" cy="46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305" lvl="1" indent="-341153" algn="l">
              <a:lnSpc>
                <a:spcPts val="3792"/>
              </a:lnSpc>
              <a:buFont typeface="Arial"/>
              <a:buChar char="•"/>
            </a:pPr>
            <a:r>
              <a:rPr lang="en-US" sz="3160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Nudges them away from</a:t>
            </a:r>
            <a:r>
              <a:rPr lang="en-US" sz="3160" u="none" strike="noStrike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limiting beliefs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94870" y="8122321"/>
            <a:ext cx="10616275" cy="46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305" lvl="1" indent="-341153" algn="l">
              <a:lnSpc>
                <a:spcPts val="3792"/>
              </a:lnSpc>
              <a:buFont typeface="Arial"/>
              <a:buChar char="•"/>
            </a:pPr>
            <a:r>
              <a:rPr lang="en-US" sz="3160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Creates a</a:t>
            </a:r>
            <a:r>
              <a:rPr lang="en-US" sz="3160" u="none" strike="noStrike" spc="-31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lignment with expansion and opportunity</a:t>
            </a:r>
          </a:p>
        </p:txBody>
      </p:sp>
      <p:sp>
        <p:nvSpPr>
          <p:cNvPr id="9" name="Freeform 9"/>
          <p:cNvSpPr/>
          <p:nvPr/>
        </p:nvSpPr>
        <p:spPr>
          <a:xfrm>
            <a:off x="15855343" y="8681200"/>
            <a:ext cx="2027630" cy="1172084"/>
          </a:xfrm>
          <a:custGeom>
            <a:avLst/>
            <a:gdLst/>
            <a:ahLst/>
            <a:cxnLst/>
            <a:rect l="l" t="t" r="r" b="b"/>
            <a:pathLst>
              <a:path w="2027630" h="1172084">
                <a:moveTo>
                  <a:pt x="0" y="0"/>
                </a:moveTo>
                <a:lnTo>
                  <a:pt x="2027630" y="0"/>
                </a:lnTo>
                <a:lnTo>
                  <a:pt x="2027630" y="1172084"/>
                </a:lnTo>
                <a:lnTo>
                  <a:pt x="0" y="1172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661015"/>
            <a:ext cx="7273024" cy="3363774"/>
          </a:xfrm>
          <a:custGeom>
            <a:avLst/>
            <a:gdLst/>
            <a:ahLst/>
            <a:cxnLst/>
            <a:rect l="l" t="t" r="r" b="b"/>
            <a:pathLst>
              <a:path w="7273024" h="3363774">
                <a:moveTo>
                  <a:pt x="0" y="0"/>
                </a:moveTo>
                <a:lnTo>
                  <a:pt x="7273024" y="0"/>
                </a:lnTo>
                <a:lnTo>
                  <a:pt x="7273024" y="3363774"/>
                </a:lnTo>
                <a:lnTo>
                  <a:pt x="0" y="3363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104900"/>
            <a:ext cx="9361032" cy="372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9"/>
              </a:lnSpc>
              <a:spcBef>
                <a:spcPct val="0"/>
              </a:spcBef>
            </a:pPr>
            <a:r>
              <a:rPr lang="en-US" sz="8863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Obj</a:t>
            </a:r>
            <a:r>
              <a:rPr lang="en-US" sz="8863" u="none" strike="noStrike" spc="-443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ection Handler 3: </a:t>
            </a:r>
            <a:r>
              <a:rPr lang="en-US" sz="8863" u="none" strike="noStrike" spc="-443">
                <a:solidFill>
                  <a:srgbClr val="1843B2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Competitive Advantage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34333" y="2928069"/>
            <a:ext cx="9156943" cy="289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b="1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“I don’t know… I </a:t>
            </a:r>
            <a:r>
              <a:rPr lang="en-US" sz="4800" b="1" u="none" strike="noStrike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always thought it made sense to sit with the competition and see what they’re doing.”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1724" y="6223358"/>
            <a:ext cx="9156943" cy="72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b="1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“Don’t </a:t>
            </a:r>
            <a:r>
              <a:rPr lang="en-US" sz="4800" b="1" u="none" strike="noStrike" spc="-48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you agree?”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34333" y="7704913"/>
            <a:ext cx="9123431" cy="41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56" lvl="1" indent="-302028" algn="l">
              <a:lnSpc>
                <a:spcPts val="3357"/>
              </a:lnSpc>
              <a:buFont typeface="Arial"/>
              <a:buChar char="•"/>
            </a:pPr>
            <a:r>
              <a:rPr lang="en-US" sz="2797" spc="-27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Reframes </a:t>
            </a:r>
            <a:r>
              <a:rPr lang="en-US" sz="2797" u="none" strike="noStrike" spc="-27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the conversation as a smart business move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67846" y="8311859"/>
            <a:ext cx="9720154" cy="41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56" lvl="1" indent="-302028" algn="l">
              <a:lnSpc>
                <a:spcPts val="3357"/>
              </a:lnSpc>
              <a:buFont typeface="Arial"/>
              <a:buChar char="•"/>
            </a:pPr>
            <a:r>
              <a:rPr lang="en-US" sz="2797" spc="-27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Removes </a:t>
            </a:r>
            <a:r>
              <a:rPr lang="en-US" sz="2797" u="none" strike="noStrike" spc="-27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the stigma around exploring other brokerages</a:t>
            </a:r>
          </a:p>
        </p:txBody>
      </p:sp>
      <p:sp>
        <p:nvSpPr>
          <p:cNvPr id="8" name="Freeform 8"/>
          <p:cNvSpPr/>
          <p:nvPr/>
        </p:nvSpPr>
        <p:spPr>
          <a:xfrm>
            <a:off x="15575872" y="855376"/>
            <a:ext cx="2027630" cy="1172084"/>
          </a:xfrm>
          <a:custGeom>
            <a:avLst/>
            <a:gdLst/>
            <a:ahLst/>
            <a:cxnLst/>
            <a:rect l="l" t="t" r="r" b="b"/>
            <a:pathLst>
              <a:path w="2027630" h="1172084">
                <a:moveTo>
                  <a:pt x="0" y="0"/>
                </a:moveTo>
                <a:lnTo>
                  <a:pt x="2027630" y="0"/>
                </a:lnTo>
                <a:lnTo>
                  <a:pt x="2027630" y="1172085"/>
                </a:lnTo>
                <a:lnTo>
                  <a:pt x="0" y="11720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08987" y="1831012"/>
            <a:ext cx="11670026" cy="23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39"/>
              </a:lnSpc>
              <a:spcBef>
                <a:spcPct val="0"/>
              </a:spcBef>
            </a:pPr>
            <a:r>
              <a:rPr lang="en-US" sz="16672" spc="-833">
                <a:solidFill>
                  <a:srgbClr val="FAF9F4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>
            <a:off x="15384802" y="5437319"/>
            <a:ext cx="4114111" cy="3820981"/>
          </a:xfrm>
          <a:custGeom>
            <a:avLst/>
            <a:gdLst/>
            <a:ahLst/>
            <a:cxnLst/>
            <a:rect l="l" t="t" r="r" b="b"/>
            <a:pathLst>
              <a:path w="4114111" h="3820981">
                <a:moveTo>
                  <a:pt x="0" y="0"/>
                </a:moveTo>
                <a:lnTo>
                  <a:pt x="4114111" y="0"/>
                </a:lnTo>
                <a:lnTo>
                  <a:pt x="4114111" y="3820981"/>
                </a:lnTo>
                <a:lnTo>
                  <a:pt x="0" y="3820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96050" y="5290410"/>
            <a:ext cx="2849499" cy="4114800"/>
          </a:xfrm>
          <a:custGeom>
            <a:avLst/>
            <a:gdLst/>
            <a:ahLst/>
            <a:cxnLst/>
            <a:rect l="l" t="t" r="r" b="b"/>
            <a:pathLst>
              <a:path w="2849499" h="4114800">
                <a:moveTo>
                  <a:pt x="2849500" y="0"/>
                </a:moveTo>
                <a:lnTo>
                  <a:pt x="0" y="0"/>
                </a:lnTo>
                <a:lnTo>
                  <a:pt x="0" y="4114800"/>
                </a:lnTo>
                <a:lnTo>
                  <a:pt x="2849500" y="4114800"/>
                </a:lnTo>
                <a:lnTo>
                  <a:pt x="28495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675187">
            <a:off x="14021431" y="-2696303"/>
            <a:ext cx="4175954" cy="4272075"/>
          </a:xfrm>
          <a:custGeom>
            <a:avLst/>
            <a:gdLst/>
            <a:ahLst/>
            <a:cxnLst/>
            <a:rect l="l" t="t" r="r" b="b"/>
            <a:pathLst>
              <a:path w="4175954" h="4272075">
                <a:moveTo>
                  <a:pt x="0" y="0"/>
                </a:moveTo>
                <a:lnTo>
                  <a:pt x="4175954" y="0"/>
                </a:lnTo>
                <a:lnTo>
                  <a:pt x="4175954" y="4272075"/>
                </a:lnTo>
                <a:lnTo>
                  <a:pt x="0" y="42720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16264">
            <a:off x="1220711" y="-2428741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0" y="0"/>
                </a:lnTo>
                <a:lnTo>
                  <a:pt x="46892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62838" y="5143500"/>
            <a:ext cx="2433324" cy="1406598"/>
          </a:xfrm>
          <a:custGeom>
            <a:avLst/>
            <a:gdLst/>
            <a:ahLst/>
            <a:cxnLst/>
            <a:rect l="l" t="t" r="r" b="b"/>
            <a:pathLst>
              <a:path w="2433324" h="1406598">
                <a:moveTo>
                  <a:pt x="0" y="0"/>
                </a:moveTo>
                <a:lnTo>
                  <a:pt x="2433324" y="0"/>
                </a:lnTo>
                <a:lnTo>
                  <a:pt x="2433324" y="1406598"/>
                </a:lnTo>
                <a:lnTo>
                  <a:pt x="0" y="14065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4886" b="-38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160023" y="7587968"/>
            <a:ext cx="5967953" cy="152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</a:pPr>
            <a:r>
              <a:rPr lang="en-US" sz="3335" spc="-33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(617) 312-0838</a:t>
            </a:r>
          </a:p>
          <a:p>
            <a:pPr marL="0" lvl="0" indent="0" algn="ctr">
              <a:lnSpc>
                <a:spcPts val="4003"/>
              </a:lnSpc>
              <a:spcBef>
                <a:spcPct val="0"/>
              </a:spcBef>
            </a:pPr>
            <a:r>
              <a:rPr lang="en-US" sz="3335" spc="-33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TeamT</a:t>
            </a:r>
            <a:r>
              <a:rPr lang="en-US" sz="3335" u="none" strike="noStrike" spc="-33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ruong@eXpRealty.com AgentsGetFree.com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2877" y="6835848"/>
            <a:ext cx="4302247" cy="5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</a:pPr>
            <a:r>
              <a:rPr lang="en-US" sz="3335" b="1" spc="-33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Tom Truong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Macintosh PowerPoint</Application>
  <PresentationFormat>Custom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Cooper BT Light</vt:lpstr>
      <vt:lpstr>Arial Nova</vt:lpstr>
      <vt:lpstr>Arial Nova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Blue Quirky Illustration Sustainable Business Presentation</dc:title>
  <cp:lastModifiedBy>Thanh Tran</cp:lastModifiedBy>
  <cp:revision>2</cp:revision>
  <dcterms:created xsi:type="dcterms:W3CDTF">2006-08-16T00:00:00Z</dcterms:created>
  <dcterms:modified xsi:type="dcterms:W3CDTF">2025-11-18T15:28:25Z</dcterms:modified>
  <dc:identifier>DAG5D6b2byI</dc:identifier>
</cp:coreProperties>
</file>