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yes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</p:sldIdLst>
  <p:sldSz cx="18288000" cy="10287000"/>
  <p:notesSz cx="6858000" cy="9144000"/>
  <p:embeddedFontLst>
    <p:embeddedFont>
      <p:font typeface="Anton" charset="1" panose="00000500000000000000"/>
      <p:regular r:id="rId19"/>
    </p:embeddedFont>
    <p:embeddedFont>
      <p:font typeface="Montserrat Bold Italics" charset="1" panose="00000800000000000000"/>
      <p:regular r:id="rId20"/>
    </p:embeddedFont>
    <p:embeddedFont>
      <p:font typeface="Montserrat Bold" charset="1" panose="00000800000000000000"/>
      <p:regular r:id="rId21"/>
    </p:embeddedFont>
    <p:embeddedFont>
      <p:font typeface="Montserrat" charset="1" panose="00000500000000000000"/>
      <p:regular r:id="rId2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<Relationships xmlns="http://schemas.openxmlformats.org/package/2006/relationships"><Relationship Id="rId1" Target="slideMasters/slideMaster1.xml" Type="http://schemas.openxmlformats.org/officeDocument/2006/relationships/slideMaster"/><Relationship Id="rId10" Target="slides/slide5.xml" Type="http://schemas.openxmlformats.org/officeDocument/2006/relationships/slide"/><Relationship Id="rId11" Target="slides/slide6.xml" Type="http://schemas.openxmlformats.org/officeDocument/2006/relationships/slide"/><Relationship Id="rId12" Target="slides/slide7.xml" Type="http://schemas.openxmlformats.org/officeDocument/2006/relationships/slide"/><Relationship Id="rId13" Target="slides/slide8.xml" Type="http://schemas.openxmlformats.org/officeDocument/2006/relationships/slide"/><Relationship Id="rId14" Target="slides/slide9.xml" Type="http://schemas.openxmlformats.org/officeDocument/2006/relationships/slide"/><Relationship Id="rId15" Target="slides/slide10.xml" Type="http://schemas.openxmlformats.org/officeDocument/2006/relationships/slide"/><Relationship Id="rId16" Target="slides/slide11.xml" Type="http://schemas.openxmlformats.org/officeDocument/2006/relationships/slide"/><Relationship Id="rId17" Target="slides/slide12.xml" Type="http://schemas.openxmlformats.org/officeDocument/2006/relationships/slide"/><Relationship Id="rId18" Target="slides/slide13.xml" Type="http://schemas.openxmlformats.org/officeDocument/2006/relationships/slide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3" Target="viewProps.xml" Type="http://schemas.openxmlformats.org/officeDocument/2006/relationships/viewProps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slides/slide1.xml" Type="http://schemas.openxmlformats.org/officeDocument/2006/relationships/slide"/><Relationship Id="rId7" Target="slides/slide2.xml" Type="http://schemas.openxmlformats.org/officeDocument/2006/relationships/slide"/><Relationship Id="rId8" Target="slides/slide3.xml" Type="http://schemas.openxmlformats.org/officeDocument/2006/relationships/slide"/><Relationship Id="rId9" Target="slides/slide4.xml" Type="http://schemas.openxmlformats.org/officeDocument/2006/relationships/slide"/></Relationships>
</file>

<file path=ppt/slideLayouts/_rels/slideLayout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yes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.jpe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jpeg" Type="http://schemas.openxmlformats.org/officeDocument/2006/relationships/image"/><Relationship Id="rId7" Target="../media/image6.png" Type="http://schemas.openxmlformats.org/officeDocument/2006/relationships/image"/><Relationship Id="rId8" Target="../media/image7.png" Type="http://schemas.openxmlformats.org/officeDocument/2006/relationships/image"/><Relationship Id="rId9" Target="../media/image8.png" Type="http://schemas.openxmlformats.org/officeDocument/2006/relationships/image"/></Relationships>
</file>

<file path=ppt/slides/_rels/slide10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24.jpeg" Type="http://schemas.openxmlformats.org/officeDocument/2006/relationships/image"/><Relationship Id="rId8" Target="../media/image7.png" Type="http://schemas.openxmlformats.org/officeDocument/2006/relationships/image"/><Relationship Id="rId9" Target="../media/image11.png" Type="http://schemas.openxmlformats.org/officeDocument/2006/relationships/image"/></Relationships>
</file>

<file path=ppt/slides/_rels/slide11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5.jpeg" Type="http://schemas.openxmlformats.org/officeDocument/2006/relationships/image"/><Relationship Id="rId4" Target="../media/image16.png" Type="http://schemas.openxmlformats.org/officeDocument/2006/relationships/image"/><Relationship Id="rId5" Target="../media/image17.svg" Type="http://schemas.openxmlformats.org/officeDocument/2006/relationships/image"/></Relationships>
</file>

<file path=ppt/slides/_rels/slide1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7.png" Type="http://schemas.openxmlformats.org/officeDocument/2006/relationships/image"/><Relationship Id="rId8" Target="../media/image11.png" Type="http://schemas.openxmlformats.org/officeDocument/2006/relationships/image"/></Relationships>
</file>

<file path=ppt/slides/_rels/slide1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/Relationships>
</file>

<file path=ppt/slides/_rels/slide2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9.png" Type="http://schemas.openxmlformats.org/officeDocument/2006/relationships/image"/><Relationship Id="rId4" Target="../media/image10.svg" Type="http://schemas.openxmlformats.org/officeDocument/2006/relationships/image"/><Relationship Id="rId5" Target="../media/image7.png" Type="http://schemas.openxmlformats.org/officeDocument/2006/relationships/image"/><Relationship Id="rId6" Target="../media/image11.png" Type="http://schemas.openxmlformats.org/officeDocument/2006/relationships/image"/><Relationship Id="rId7" Target="../media/image12.jpeg" Type="http://schemas.openxmlformats.org/officeDocument/2006/relationships/image"/></Relationships>
</file>

<file path=ppt/slides/_rels/slide3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3.jpeg" Type="http://schemas.openxmlformats.org/officeDocument/2006/relationships/image"/><Relationship Id="rId4" Target="../media/image7.png" Type="http://schemas.openxmlformats.org/officeDocument/2006/relationships/image"/><Relationship Id="rId5" Target="../media/image11.png" Type="http://schemas.openxmlformats.org/officeDocument/2006/relationships/image"/></Relationships>
</file>

<file path=ppt/slides/_rels/slide4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4.png" Type="http://schemas.openxmlformats.org/officeDocument/2006/relationships/image"/><Relationship Id="rId4" Target="../media/image15.svg" Type="http://schemas.openxmlformats.org/officeDocument/2006/relationships/image"/><Relationship Id="rId5" Target="../media/image7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5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7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6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18.png" Type="http://schemas.openxmlformats.org/officeDocument/2006/relationships/image"/><Relationship Id="rId4" Target="../media/image19.svg" Type="http://schemas.openxmlformats.org/officeDocument/2006/relationships/image"/><Relationship Id="rId5" Target="../media/image7.png" Type="http://schemas.openxmlformats.org/officeDocument/2006/relationships/image"/><Relationship Id="rId6" Target="../media/image11.png" Type="http://schemas.openxmlformats.org/officeDocument/2006/relationships/image"/></Relationships>
</file>

<file path=ppt/slides/_rels/slide7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0.png" Type="http://schemas.openxmlformats.org/officeDocument/2006/relationships/image"/><Relationship Id="rId4" Target="../media/image21.svg" Type="http://schemas.openxmlformats.org/officeDocument/2006/relationships/image"/><Relationship Id="rId5" Target="../media/image14.png" Type="http://schemas.openxmlformats.org/officeDocument/2006/relationships/image"/><Relationship Id="rId6" Target="../media/image15.svg" Type="http://schemas.openxmlformats.org/officeDocument/2006/relationships/image"/><Relationship Id="rId7" Target="../media/image7.png" Type="http://schemas.openxmlformats.org/officeDocument/2006/relationships/image"/><Relationship Id="rId8" Target="../media/image11.png" Type="http://schemas.openxmlformats.org/officeDocument/2006/relationships/image"/></Relationships>
</file>

<file path=ppt/slides/_rels/slide8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2.jpeg" Type="http://schemas.openxmlformats.org/officeDocument/2006/relationships/image"/><Relationship Id="rId4" Target="../media/image20.png" Type="http://schemas.openxmlformats.org/officeDocument/2006/relationships/image"/><Relationship Id="rId5" Target="../media/image21.svg" Type="http://schemas.openxmlformats.org/officeDocument/2006/relationships/image"/><Relationship Id="rId6" Target="../media/image7.png" Type="http://schemas.openxmlformats.org/officeDocument/2006/relationships/image"/><Relationship Id="rId7" Target="../media/image11.png" Type="http://schemas.openxmlformats.org/officeDocument/2006/relationships/image"/></Relationships>
</file>

<file path=ppt/slides/_rels/slide9.xml.rels><?xml version="1.0" encoding="UTF-8" standalone="yes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jpeg" Type="http://schemas.openxmlformats.org/officeDocument/2006/relationships/image"/><Relationship Id="rId3" Target="../media/image23.jpeg" Type="http://schemas.openxmlformats.org/officeDocument/2006/relationships/image"/><Relationship Id="rId4" Target="../media/image7.png" Type="http://schemas.openxmlformats.org/officeDocument/2006/relationships/image"/><Relationship Id="rId5" Target="../media/image11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0"/>
                </a:moveTo>
                <a:lnTo>
                  <a:pt x="0" y="0"/>
                </a:lnTo>
                <a:lnTo>
                  <a:pt x="0" y="10287000"/>
                </a:lnTo>
                <a:lnTo>
                  <a:pt x="18288000" y="10287000"/>
                </a:lnTo>
                <a:lnTo>
                  <a:pt x="1828800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25336" y="2463630"/>
            <a:ext cx="18938673" cy="1914970"/>
            <a:chOff x="0" y="0"/>
            <a:chExt cx="2274041" cy="229938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274041" cy="229938"/>
            </a:xfrm>
            <a:custGeom>
              <a:avLst/>
              <a:gdLst/>
              <a:ahLst/>
              <a:cxnLst/>
              <a:rect r="r" b="b" t="t" l="l"/>
              <a:pathLst>
                <a:path h="229938" w="2274041">
                  <a:moveTo>
                    <a:pt x="0" y="0"/>
                  </a:moveTo>
                  <a:lnTo>
                    <a:pt x="2274041" y="0"/>
                  </a:lnTo>
                  <a:lnTo>
                    <a:pt x="2274041" y="229938"/>
                  </a:lnTo>
                  <a:lnTo>
                    <a:pt x="0" y="229938"/>
                  </a:lnTo>
                  <a:close/>
                </a:path>
              </a:pathLst>
            </a:custGeom>
            <a:blipFill>
              <a:blip r:embed="rId3">
                <a:alphaModFix amt="25000"/>
              </a:blip>
              <a:stretch>
                <a:fillRect l="0" t="-280072" r="0" b="-280072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0">
            <a:off x="-653316" y="7673970"/>
            <a:ext cx="21035691" cy="2029981"/>
            <a:chOff x="0" y="0"/>
            <a:chExt cx="7591106" cy="73255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7591106" cy="732555"/>
            </a:xfrm>
            <a:custGeom>
              <a:avLst/>
              <a:gdLst/>
              <a:ahLst/>
              <a:cxnLst/>
              <a:rect r="r" b="b" t="t" l="l"/>
              <a:pathLst>
                <a:path h="732555" w="7591106">
                  <a:moveTo>
                    <a:pt x="0" y="0"/>
                  </a:moveTo>
                  <a:lnTo>
                    <a:pt x="7591106" y="0"/>
                  </a:lnTo>
                  <a:lnTo>
                    <a:pt x="7591106" y="732555"/>
                  </a:lnTo>
                  <a:lnTo>
                    <a:pt x="0" y="732555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7591106" cy="7706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622923" y="5767580"/>
            <a:ext cx="2672259" cy="3125285"/>
            <a:chOff x="0" y="0"/>
            <a:chExt cx="280330" cy="32785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80330" cy="327854"/>
            </a:xfrm>
            <a:custGeom>
              <a:avLst/>
              <a:gdLst/>
              <a:ahLst/>
              <a:cxnLst/>
              <a:rect r="r" b="b" t="t" l="l"/>
              <a:pathLst>
                <a:path h="327854" w="280330">
                  <a:moveTo>
                    <a:pt x="0" y="0"/>
                  </a:moveTo>
                  <a:lnTo>
                    <a:pt x="280330" y="0"/>
                  </a:lnTo>
                  <a:lnTo>
                    <a:pt x="280330" y="327854"/>
                  </a:lnTo>
                  <a:lnTo>
                    <a:pt x="0" y="327854"/>
                  </a:lnTo>
                  <a:close/>
                </a:path>
              </a:pathLst>
            </a:custGeom>
            <a:blipFill>
              <a:blip r:embed="rId4"/>
              <a:stretch>
                <a:fillRect l="-27128" t="-27602" r="-22106" b="0"/>
              </a:stretch>
            </a:blipFill>
          </p:spPr>
        </p:sp>
      </p:grpSp>
      <p:sp>
        <p:nvSpPr>
          <p:cNvPr name="Freeform 10" id="10"/>
          <p:cNvSpPr/>
          <p:nvPr/>
        </p:nvSpPr>
        <p:spPr>
          <a:xfrm flipH="false" flipV="false" rot="0">
            <a:off x="773215" y="4697930"/>
            <a:ext cx="2521967" cy="4194935"/>
          </a:xfrm>
          <a:custGeom>
            <a:avLst/>
            <a:gdLst/>
            <a:ahLst/>
            <a:cxnLst/>
            <a:rect r="r" b="b" t="t" l="l"/>
            <a:pathLst>
              <a:path h="4194935" w="2521967">
                <a:moveTo>
                  <a:pt x="0" y="0"/>
                </a:moveTo>
                <a:lnTo>
                  <a:pt x="2521967" y="0"/>
                </a:lnTo>
                <a:lnTo>
                  <a:pt x="2521967" y="4194935"/>
                </a:lnTo>
                <a:lnTo>
                  <a:pt x="0" y="4194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40363" t="0" r="-30969" b="-3004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3672886" y="5767580"/>
            <a:ext cx="2672259" cy="3125285"/>
            <a:chOff x="0" y="0"/>
            <a:chExt cx="280330" cy="32785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280330" cy="327854"/>
            </a:xfrm>
            <a:custGeom>
              <a:avLst/>
              <a:gdLst/>
              <a:ahLst/>
              <a:cxnLst/>
              <a:rect r="r" b="b" t="t" l="l"/>
              <a:pathLst>
                <a:path h="327854" w="280330">
                  <a:moveTo>
                    <a:pt x="0" y="0"/>
                  </a:moveTo>
                  <a:lnTo>
                    <a:pt x="280330" y="0"/>
                  </a:lnTo>
                  <a:lnTo>
                    <a:pt x="280330" y="327854"/>
                  </a:lnTo>
                  <a:lnTo>
                    <a:pt x="0" y="327854"/>
                  </a:lnTo>
                  <a:close/>
                </a:path>
              </a:pathLst>
            </a:custGeom>
            <a:blipFill>
              <a:blip r:embed="rId6"/>
              <a:stretch>
                <a:fillRect l="-11299" t="-33001" r="-17239" b="-15450"/>
              </a:stretch>
            </a:blipFill>
          </p:spPr>
        </p:sp>
      </p:grpSp>
      <p:sp>
        <p:nvSpPr>
          <p:cNvPr name="TextBox 13" id="13"/>
          <p:cNvSpPr txBox="true"/>
          <p:nvPr/>
        </p:nvSpPr>
        <p:spPr>
          <a:xfrm rot="0">
            <a:off x="474671" y="53360"/>
            <a:ext cx="12936159" cy="432523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5301"/>
              </a:lnSpc>
              <a:spcBef>
                <a:spcPct val="0"/>
              </a:spcBef>
            </a:pPr>
            <a:r>
              <a:rPr lang="en-US" sz="25215">
                <a:solidFill>
                  <a:srgbClr val="FFFFFF">
                    <a:alpha val="5882"/>
                  </a:srgbClr>
                </a:solidFill>
                <a:latin typeface="Anton"/>
                <a:ea typeface="Anton"/>
                <a:cs typeface="Anton"/>
                <a:sym typeface="Anton"/>
              </a:rPr>
              <a:t>LET’S GET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196893" y="1492557"/>
            <a:ext cx="11704992" cy="43228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r">
              <a:lnSpc>
                <a:spcPts val="35259"/>
              </a:lnSpc>
              <a:spcBef>
                <a:spcPct val="0"/>
              </a:spcBef>
            </a:pPr>
            <a:r>
              <a:rPr lang="en-US" sz="25185">
                <a:solidFill>
                  <a:srgbClr val="FFFFFF">
                    <a:alpha val="8627"/>
                  </a:srgbClr>
                </a:solidFill>
                <a:latin typeface="Anton"/>
                <a:ea typeface="Anton"/>
                <a:cs typeface="Anton"/>
                <a:sym typeface="Anton"/>
              </a:rPr>
              <a:t>GROWING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0">
            <a:off x="3672886" y="4498634"/>
            <a:ext cx="2672259" cy="4394231"/>
          </a:xfrm>
          <a:custGeom>
            <a:avLst/>
            <a:gdLst/>
            <a:ahLst/>
            <a:cxnLst/>
            <a:rect r="r" b="b" t="t" l="l"/>
            <a:pathLst>
              <a:path h="4394231" w="2672259">
                <a:moveTo>
                  <a:pt x="0" y="0"/>
                </a:moveTo>
                <a:lnTo>
                  <a:pt x="2672259" y="0"/>
                </a:lnTo>
                <a:lnTo>
                  <a:pt x="2672259" y="4394231"/>
                </a:lnTo>
                <a:lnTo>
                  <a:pt x="0" y="43942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18013" t="0" r="-26352" b="-18583"/>
            </a:stretch>
          </a:blipFill>
        </p:spPr>
      </p:sp>
      <p:sp>
        <p:nvSpPr>
          <p:cNvPr name="AutoShape 16" id="16"/>
          <p:cNvSpPr/>
          <p:nvPr/>
        </p:nvSpPr>
        <p:spPr>
          <a:xfrm>
            <a:off x="6726145" y="7461573"/>
            <a:ext cx="11043628" cy="0"/>
          </a:xfrm>
          <a:prstGeom prst="line">
            <a:avLst/>
          </a:prstGeom>
          <a:ln cap="flat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7" id="17"/>
          <p:cNvSpPr/>
          <p:nvPr/>
        </p:nvSpPr>
        <p:spPr>
          <a:xfrm>
            <a:off x="10339160" y="6306164"/>
            <a:ext cx="0" cy="976012"/>
          </a:xfrm>
          <a:prstGeom prst="line">
            <a:avLst/>
          </a:prstGeom>
          <a:ln cap="flat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AutoShape 18" id="18"/>
          <p:cNvSpPr/>
          <p:nvPr/>
        </p:nvSpPr>
        <p:spPr>
          <a:xfrm>
            <a:off x="6726684" y="6093767"/>
            <a:ext cx="11043628" cy="0"/>
          </a:xfrm>
          <a:prstGeom prst="line">
            <a:avLst/>
          </a:prstGeom>
          <a:ln cap="flat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Freeform 19" id="19"/>
          <p:cNvSpPr/>
          <p:nvPr/>
        </p:nvSpPr>
        <p:spPr>
          <a:xfrm flipH="false" flipV="false" rot="0">
            <a:off x="13271835" y="352259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6" y="0"/>
                </a:lnTo>
                <a:lnTo>
                  <a:pt x="1554696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8465" r="0" b="-3123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15043541" y="355211"/>
            <a:ext cx="2489152" cy="911207"/>
          </a:xfrm>
          <a:custGeom>
            <a:avLst/>
            <a:gdLst/>
            <a:ahLst/>
            <a:cxnLst/>
            <a:rect r="r" b="b" t="t" l="l"/>
            <a:pathLst>
              <a:path h="911207" w="2489152">
                <a:moveTo>
                  <a:pt x="0" y="0"/>
                </a:moveTo>
                <a:lnTo>
                  <a:pt x="2489152" y="0"/>
                </a:lnTo>
                <a:lnTo>
                  <a:pt x="2489152" y="911207"/>
                </a:lnTo>
                <a:lnTo>
                  <a:pt x="0" y="911207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AutoShape 21" id="21"/>
          <p:cNvSpPr/>
          <p:nvPr/>
        </p:nvSpPr>
        <p:spPr>
          <a:xfrm>
            <a:off x="13577112" y="6289664"/>
            <a:ext cx="0" cy="976012"/>
          </a:xfrm>
          <a:prstGeom prst="line">
            <a:avLst/>
          </a:prstGeom>
          <a:ln cap="flat" w="47625">
            <a:solidFill>
              <a:srgbClr val="FFFFFF"/>
            </a:solidFill>
            <a:prstDash val="solid"/>
            <a:headEnd type="none" len="sm" w="sm"/>
            <a:tailEnd type="none" len="sm" w="sm"/>
          </a:ln>
        </p:spPr>
      </p:sp>
      <p:sp>
        <p:nvSpPr>
          <p:cNvPr name="TextBox 22" id="22"/>
          <p:cNvSpPr txBox="true"/>
          <p:nvPr/>
        </p:nvSpPr>
        <p:spPr>
          <a:xfrm rot="0">
            <a:off x="823969" y="1085684"/>
            <a:ext cx="8773211" cy="310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400"/>
              </a:lnSpc>
              <a:spcBef>
                <a:spcPct val="0"/>
              </a:spcBef>
            </a:pPr>
            <a:r>
              <a:rPr lang="en-US" sz="1814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LET’S GET 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036581" y="1085684"/>
            <a:ext cx="8496112" cy="31081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5400"/>
              </a:lnSpc>
              <a:spcBef>
                <a:spcPct val="0"/>
              </a:spcBef>
            </a:pPr>
            <a:r>
              <a:rPr lang="en-US" sz="18143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GROWING!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6942751" y="4049893"/>
            <a:ext cx="10708696" cy="7215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903"/>
              </a:lnSpc>
              <a:spcBef>
                <a:spcPct val="0"/>
              </a:spcBef>
            </a:pPr>
            <a:r>
              <a:rPr lang="en-US" b="true" sz="4217" i="true">
                <a:solidFill>
                  <a:srgbClr val="F5A576"/>
                </a:solidFill>
                <a:latin typeface="Montserrat Bold Italics"/>
                <a:ea typeface="Montserrat Bold Italics"/>
                <a:cs typeface="Montserrat Bold Italics"/>
                <a:sym typeface="Montserrat Bold Italics"/>
              </a:rPr>
              <a:t>ATTRACT AGENTS &amp; GET FREE LEADS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688575" y="9007439"/>
            <a:ext cx="2540955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Tom Truong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3771256" y="9007439"/>
            <a:ext cx="2475518" cy="412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b="true" sz="249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Dick Lee</a:t>
            </a:r>
          </a:p>
        </p:txBody>
      </p:sp>
      <p:sp>
        <p:nvSpPr>
          <p:cNvPr name="TextBox 27" id="27"/>
          <p:cNvSpPr txBox="true"/>
          <p:nvPr/>
        </p:nvSpPr>
        <p:spPr>
          <a:xfrm rot="0">
            <a:off x="6726684" y="6535613"/>
            <a:ext cx="3217189" cy="471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2"/>
              </a:lnSpc>
              <a:spcBef>
                <a:spcPct val="0"/>
              </a:spcBef>
            </a:pPr>
            <a:r>
              <a:rPr lang="en-US" sz="279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Dec</a:t>
            </a:r>
            <a:r>
              <a:rPr lang="en-US" sz="279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ember 3, 2025</a:t>
            </a:r>
          </a:p>
        </p:txBody>
      </p:sp>
      <p:sp>
        <p:nvSpPr>
          <p:cNvPr name="TextBox 28" id="28"/>
          <p:cNvSpPr txBox="true"/>
          <p:nvPr/>
        </p:nvSpPr>
        <p:spPr>
          <a:xfrm rot="0">
            <a:off x="10919942" y="6535613"/>
            <a:ext cx="2258896" cy="4719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12"/>
              </a:lnSpc>
              <a:spcBef>
                <a:spcPct val="0"/>
              </a:spcBef>
            </a:pPr>
            <a:r>
              <a:rPr lang="en-US" sz="279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10 AM - 3PM</a:t>
            </a:r>
          </a:p>
        </p:txBody>
      </p:sp>
      <p:sp>
        <p:nvSpPr>
          <p:cNvPr name="TextBox 29" id="29"/>
          <p:cNvSpPr txBox="true"/>
          <p:nvPr/>
        </p:nvSpPr>
        <p:spPr>
          <a:xfrm rot="0">
            <a:off x="6936628" y="5207155"/>
            <a:ext cx="10688988" cy="60822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080"/>
              </a:lnSpc>
              <a:spcBef>
                <a:spcPct val="0"/>
              </a:spcBef>
            </a:pPr>
            <a:r>
              <a:rPr lang="en-US" b="true" sz="362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140 Woodland Rd, Southborough, MA 01772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6660358" y="7883520"/>
            <a:ext cx="11241528" cy="15053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4119"/>
              </a:lnSpc>
              <a:spcBef>
                <a:spcPct val="0"/>
              </a:spcBef>
            </a:pPr>
            <a:r>
              <a:rPr lang="en-US" sz="294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Learn simple, proven strategies to attract quality agents and expand your network. Plus, get free qualified leads to jump-start your growth and elevate your business!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3780854" y="6521827"/>
            <a:ext cx="3988919" cy="4587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790"/>
              </a:lnSpc>
              <a:spcBef>
                <a:spcPct val="0"/>
              </a:spcBef>
            </a:pPr>
            <a:r>
              <a:rPr lang="en-US" b="true" sz="2707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Ticket Price: $19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15520" y="-1176105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0" y="0"/>
                </a:moveTo>
                <a:lnTo>
                  <a:pt x="4107319" y="0"/>
                </a:lnTo>
                <a:lnTo>
                  <a:pt x="4107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333255" y="1946403"/>
            <a:ext cx="9690019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RED FLAGS</a:t>
            </a:r>
          </a:p>
        </p:txBody>
      </p:sp>
      <p:grpSp>
        <p:nvGrpSpPr>
          <p:cNvPr name="Group 5" id="5"/>
          <p:cNvGrpSpPr/>
          <p:nvPr/>
        </p:nvGrpSpPr>
        <p:grpSpPr>
          <a:xfrm rot="0">
            <a:off x="-5777665" y="3459612"/>
            <a:ext cx="16029873" cy="1167987"/>
            <a:chOff x="0" y="0"/>
            <a:chExt cx="4221860" cy="307618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4221860" cy="307618"/>
            </a:xfrm>
            <a:custGeom>
              <a:avLst/>
              <a:gdLst/>
              <a:ahLst/>
              <a:cxnLst/>
              <a:rect r="r" b="b" t="t" l="l"/>
              <a:pathLst>
                <a:path h="307618" w="4221860">
                  <a:moveTo>
                    <a:pt x="0" y="0"/>
                  </a:moveTo>
                  <a:lnTo>
                    <a:pt x="4221860" y="0"/>
                  </a:lnTo>
                  <a:lnTo>
                    <a:pt x="4221860" y="307618"/>
                  </a:lnTo>
                  <a:lnTo>
                    <a:pt x="0" y="307618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4221860" cy="34571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028700" y="4930260"/>
            <a:ext cx="9476542" cy="3349789"/>
            <a:chOff x="0" y="0"/>
            <a:chExt cx="2495879" cy="882249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495879" cy="882249"/>
            </a:xfrm>
            <a:custGeom>
              <a:avLst/>
              <a:gdLst/>
              <a:ahLst/>
              <a:cxnLst/>
              <a:rect r="r" b="b" t="t" l="l"/>
              <a:pathLst>
                <a:path h="882249" w="2495879">
                  <a:moveTo>
                    <a:pt x="28593" y="0"/>
                  </a:moveTo>
                  <a:lnTo>
                    <a:pt x="2467286" y="0"/>
                  </a:lnTo>
                  <a:cubicBezTo>
                    <a:pt x="2483078" y="0"/>
                    <a:pt x="2495879" y="12802"/>
                    <a:pt x="2495879" y="28593"/>
                  </a:cubicBezTo>
                  <a:lnTo>
                    <a:pt x="2495879" y="853655"/>
                  </a:lnTo>
                  <a:cubicBezTo>
                    <a:pt x="2495879" y="861239"/>
                    <a:pt x="2492867" y="868512"/>
                    <a:pt x="2487505" y="873874"/>
                  </a:cubicBezTo>
                  <a:cubicBezTo>
                    <a:pt x="2482142" y="879236"/>
                    <a:pt x="2474869" y="882249"/>
                    <a:pt x="2467286" y="882249"/>
                  </a:cubicBezTo>
                  <a:lnTo>
                    <a:pt x="28593" y="882249"/>
                  </a:lnTo>
                  <a:cubicBezTo>
                    <a:pt x="12802" y="882249"/>
                    <a:pt x="0" y="869447"/>
                    <a:pt x="0" y="853655"/>
                  </a:cubicBezTo>
                  <a:lnTo>
                    <a:pt x="0" y="28593"/>
                  </a:lnTo>
                  <a:cubicBezTo>
                    <a:pt x="0" y="12802"/>
                    <a:pt x="12802" y="0"/>
                    <a:pt x="28593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2495879" cy="920349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669593" y="5425857"/>
            <a:ext cx="718214" cy="718214"/>
          </a:xfrm>
          <a:custGeom>
            <a:avLst/>
            <a:gdLst/>
            <a:ahLst/>
            <a:cxnLst/>
            <a:rect r="r" b="b" t="t" l="l"/>
            <a:pathLst>
              <a:path h="718214" w="718214">
                <a:moveTo>
                  <a:pt x="0" y="0"/>
                </a:moveTo>
                <a:lnTo>
                  <a:pt x="718214" y="0"/>
                </a:lnTo>
                <a:lnTo>
                  <a:pt x="718214" y="718215"/>
                </a:lnTo>
                <a:lnTo>
                  <a:pt x="0" y="7182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2" id="12"/>
          <p:cNvGrpSpPr>
            <a:grpSpLocks noChangeAspect="true"/>
          </p:cNvGrpSpPr>
          <p:nvPr/>
        </p:nvGrpSpPr>
        <p:grpSpPr>
          <a:xfrm rot="0">
            <a:off x="12254000" y="1733060"/>
            <a:ext cx="5145905" cy="10182058"/>
            <a:chOff x="0" y="0"/>
            <a:chExt cx="2620010" cy="518414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22189" t="0" r="-22189" b="0"/>
              </a:stretch>
            </a:blip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9" id="19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20" id="20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21" id="21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name="Freeform 22" id="22"/>
          <p:cNvSpPr/>
          <p:nvPr/>
        </p:nvSpPr>
        <p:spPr>
          <a:xfrm flipH="false" flipV="false" rot="0">
            <a:off x="1333255" y="759524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7" y="0"/>
                </a:lnTo>
                <a:lnTo>
                  <a:pt x="1554697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-28465" r="0" b="-3123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0">
            <a:off x="3154503" y="790816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l="0" t="0" r="0" b="0"/>
            </a:stretch>
          </a:blipFill>
        </p:spPr>
      </p:sp>
      <p:sp>
        <p:nvSpPr>
          <p:cNvPr name="TextBox 24" id="24"/>
          <p:cNvSpPr txBox="true"/>
          <p:nvPr/>
        </p:nvSpPr>
        <p:spPr>
          <a:xfrm rot="0">
            <a:off x="1333255" y="3335787"/>
            <a:ext cx="7810745" cy="10385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8402"/>
              </a:lnSpc>
              <a:spcBef>
                <a:spcPct val="0"/>
              </a:spcBef>
            </a:pPr>
            <a:r>
              <a:rPr lang="en-US" sz="6001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(KNOW WHEN TO SAY NEXT)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1387807" y="5086350"/>
            <a:ext cx="8498896" cy="27834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688607" indent="-344304" lvl="1">
              <a:lnSpc>
                <a:spcPts val="4465"/>
              </a:lnSpc>
              <a:buFont typeface="Arial"/>
              <a:buChar char="•"/>
            </a:pPr>
            <a:r>
              <a:rPr lang="en-US" sz="3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Need in-person office daily</a:t>
            </a:r>
          </a:p>
          <a:p>
            <a:pPr algn="l" marL="688607" indent="-344304" lvl="1">
              <a:lnSpc>
                <a:spcPts val="4465"/>
              </a:lnSpc>
              <a:buFont typeface="Arial"/>
              <a:buChar char="•"/>
            </a:pPr>
            <a:r>
              <a:rPr lang="en-US" sz="3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Extreme tech resista</a:t>
            </a:r>
            <a:r>
              <a:rPr lang="en-US" sz="3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nce</a:t>
            </a:r>
          </a:p>
          <a:p>
            <a:pPr algn="l" marL="688607" indent="-344304" lvl="1">
              <a:lnSpc>
                <a:spcPts val="4465"/>
              </a:lnSpc>
              <a:buFont typeface="Arial"/>
              <a:buChar char="•"/>
            </a:pPr>
            <a:r>
              <a:rPr lang="en-US" sz="3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Nev</a:t>
            </a:r>
            <a:r>
              <a:rPr lang="en-US" sz="3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er available / non-committal</a:t>
            </a:r>
          </a:p>
          <a:p>
            <a:pPr algn="l" marL="688607" indent="-344304" lvl="1">
              <a:lnSpc>
                <a:spcPts val="4465"/>
              </a:lnSpc>
              <a:buFont typeface="Arial"/>
              <a:buChar char="•"/>
            </a:pPr>
            <a:r>
              <a:rPr lang="en-US" sz="3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Only interested in splits (not growth)</a:t>
            </a:r>
          </a:p>
          <a:p>
            <a:pPr algn="l" marL="688607" indent="-344304" lvl="1">
              <a:lnSpc>
                <a:spcPts val="4465"/>
              </a:lnSpc>
              <a:spcBef>
                <a:spcPct val="0"/>
              </a:spcBef>
              <a:buFont typeface="Arial"/>
              <a:buChar char="•"/>
            </a:pPr>
            <a:r>
              <a:rPr lang="en-US" sz="318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Toxic, negative, or unwilling to learn</a:t>
            </a:r>
          </a:p>
        </p:txBody>
      </p:sp>
      <p:sp>
        <p:nvSpPr>
          <p:cNvPr name="TextBox 26" id="26"/>
          <p:cNvSpPr txBox="true"/>
          <p:nvPr/>
        </p:nvSpPr>
        <p:spPr>
          <a:xfrm rot="0">
            <a:off x="1028700" y="8537224"/>
            <a:ext cx="9690019" cy="9730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962"/>
              </a:lnSpc>
              <a:spcBef>
                <a:spcPct val="0"/>
              </a:spcBef>
            </a:pPr>
            <a:r>
              <a:rPr lang="en-US" b="true" sz="283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Focus on agents</a:t>
            </a:r>
            <a:r>
              <a:rPr lang="en-US" b="true" sz="283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who want: </a:t>
            </a:r>
            <a:r>
              <a:rPr lang="en-US" sz="283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Leads, support, growth, systems, mentorship, income streams, exit strategy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5564547" y="2450919"/>
            <a:ext cx="12723453" cy="1371600"/>
            <a:chOff x="0" y="0"/>
            <a:chExt cx="3351033" cy="3612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351033" cy="361244"/>
            </a:xfrm>
            <a:custGeom>
              <a:avLst/>
              <a:gdLst/>
              <a:ahLst/>
              <a:cxnLst/>
              <a:rect r="r" b="b" t="t" l="l"/>
              <a:pathLst>
                <a:path h="361244" w="3351033">
                  <a:moveTo>
                    <a:pt x="0" y="0"/>
                  </a:moveTo>
                  <a:lnTo>
                    <a:pt x="3351033" y="0"/>
                  </a:lnTo>
                  <a:lnTo>
                    <a:pt x="3351033" y="361244"/>
                  </a:lnTo>
                  <a:lnTo>
                    <a:pt x="0" y="361244"/>
                  </a:lnTo>
                  <a:close/>
                </a:path>
              </a:pathLst>
            </a:custGeom>
            <a:gradFill rotWithShape="true">
              <a:gsLst>
                <a:gs pos="0">
                  <a:srgbClr val="721839">
                    <a:alpha val="0"/>
                  </a:srgbClr>
                </a:gs>
                <a:gs pos="100000">
                  <a:srgbClr val="862C41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351033" cy="399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21582" y="2159474"/>
            <a:ext cx="8125860" cy="6359406"/>
            <a:chOff x="0" y="0"/>
            <a:chExt cx="2140144" cy="16749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40144" cy="1674905"/>
            </a:xfrm>
            <a:custGeom>
              <a:avLst/>
              <a:gdLst/>
              <a:ahLst/>
              <a:cxnLst/>
              <a:rect r="r" b="b" t="t" l="l"/>
              <a:pathLst>
                <a:path h="1674905" w="2140144">
                  <a:moveTo>
                    <a:pt x="0" y="0"/>
                  </a:moveTo>
                  <a:lnTo>
                    <a:pt x="2140144" y="0"/>
                  </a:lnTo>
                  <a:lnTo>
                    <a:pt x="2140144" y="1674905"/>
                  </a:lnTo>
                  <a:lnTo>
                    <a:pt x="0" y="1674905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140144" cy="17130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74862" y="1654088"/>
            <a:ext cx="4707668" cy="7315885"/>
            <a:chOff x="0" y="0"/>
            <a:chExt cx="565268" cy="87844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65268" cy="878447"/>
            </a:xfrm>
            <a:custGeom>
              <a:avLst/>
              <a:gdLst/>
              <a:ahLst/>
              <a:cxnLst/>
              <a:rect r="r" b="b" t="t" l="l"/>
              <a:pathLst>
                <a:path h="878447" w="565268">
                  <a:moveTo>
                    <a:pt x="0" y="0"/>
                  </a:moveTo>
                  <a:lnTo>
                    <a:pt x="565268" y="0"/>
                  </a:lnTo>
                  <a:lnTo>
                    <a:pt x="565268" y="878447"/>
                  </a:lnTo>
                  <a:lnTo>
                    <a:pt x="0" y="878447"/>
                  </a:lnTo>
                  <a:close/>
                </a:path>
              </a:pathLst>
            </a:custGeom>
            <a:blipFill>
              <a:blip r:embed="rId3"/>
              <a:stretch>
                <a:fillRect l="-1768" t="0" r="-1768" b="0"/>
              </a:stretch>
            </a:blipFill>
          </p:spPr>
        </p:sp>
      </p:grpSp>
      <p:grpSp>
        <p:nvGrpSpPr>
          <p:cNvPr name="Group 11" id="11"/>
          <p:cNvGrpSpPr/>
          <p:nvPr/>
        </p:nvGrpSpPr>
        <p:grpSpPr>
          <a:xfrm rot="0">
            <a:off x="5413492" y="4553939"/>
            <a:ext cx="4630692" cy="4416034"/>
            <a:chOff x="0" y="0"/>
            <a:chExt cx="1219606" cy="116307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219606" cy="1163071"/>
            </a:xfrm>
            <a:custGeom>
              <a:avLst/>
              <a:gdLst/>
              <a:ahLst/>
              <a:cxnLst/>
              <a:rect r="r" b="b" t="t" l="l"/>
              <a:pathLst>
                <a:path h="1163071" w="1219606">
                  <a:moveTo>
                    <a:pt x="103656" y="0"/>
                  </a:moveTo>
                  <a:lnTo>
                    <a:pt x="1115950" y="0"/>
                  </a:lnTo>
                  <a:cubicBezTo>
                    <a:pt x="1173198" y="0"/>
                    <a:pt x="1219606" y="46408"/>
                    <a:pt x="1219606" y="103656"/>
                  </a:cubicBezTo>
                  <a:lnTo>
                    <a:pt x="1219606" y="1059415"/>
                  </a:lnTo>
                  <a:cubicBezTo>
                    <a:pt x="1219606" y="1116662"/>
                    <a:pt x="1173198" y="1163071"/>
                    <a:pt x="1115950" y="1163071"/>
                  </a:cubicBezTo>
                  <a:lnTo>
                    <a:pt x="103656" y="1163071"/>
                  </a:lnTo>
                  <a:cubicBezTo>
                    <a:pt x="76165" y="1163071"/>
                    <a:pt x="49799" y="1152150"/>
                    <a:pt x="30360" y="1132710"/>
                  </a:cubicBezTo>
                  <a:cubicBezTo>
                    <a:pt x="10921" y="1113271"/>
                    <a:pt x="0" y="1086906"/>
                    <a:pt x="0" y="1059415"/>
                  </a:cubicBezTo>
                  <a:lnTo>
                    <a:pt x="0" y="103656"/>
                  </a:lnTo>
                  <a:cubicBezTo>
                    <a:pt x="0" y="46408"/>
                    <a:pt x="46408" y="0"/>
                    <a:pt x="10365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993A3">
                      <a:alpha val="100000"/>
                    </a:srgbClr>
                  </a:gs>
                  <a:gs pos="100000">
                    <a:srgbClr val="721839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219606" cy="12011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12390291" y="4542880"/>
            <a:ext cx="4630692" cy="4416034"/>
            <a:chOff x="0" y="0"/>
            <a:chExt cx="1219606" cy="1163071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219606" cy="1163071"/>
            </a:xfrm>
            <a:custGeom>
              <a:avLst/>
              <a:gdLst/>
              <a:ahLst/>
              <a:cxnLst/>
              <a:rect r="r" b="b" t="t" l="l"/>
              <a:pathLst>
                <a:path h="1163071" w="1219606">
                  <a:moveTo>
                    <a:pt x="103656" y="0"/>
                  </a:moveTo>
                  <a:lnTo>
                    <a:pt x="1115950" y="0"/>
                  </a:lnTo>
                  <a:cubicBezTo>
                    <a:pt x="1173198" y="0"/>
                    <a:pt x="1219606" y="46408"/>
                    <a:pt x="1219606" y="103656"/>
                  </a:cubicBezTo>
                  <a:lnTo>
                    <a:pt x="1219606" y="1059415"/>
                  </a:lnTo>
                  <a:cubicBezTo>
                    <a:pt x="1219606" y="1116662"/>
                    <a:pt x="1173198" y="1163071"/>
                    <a:pt x="1115950" y="1163071"/>
                  </a:cubicBezTo>
                  <a:lnTo>
                    <a:pt x="103656" y="1163071"/>
                  </a:lnTo>
                  <a:cubicBezTo>
                    <a:pt x="76165" y="1163071"/>
                    <a:pt x="49799" y="1152150"/>
                    <a:pt x="30360" y="1132710"/>
                  </a:cubicBezTo>
                  <a:cubicBezTo>
                    <a:pt x="10921" y="1113271"/>
                    <a:pt x="0" y="1086906"/>
                    <a:pt x="0" y="1059415"/>
                  </a:cubicBezTo>
                  <a:lnTo>
                    <a:pt x="0" y="103656"/>
                  </a:lnTo>
                  <a:cubicBezTo>
                    <a:pt x="0" y="46408"/>
                    <a:pt x="46408" y="0"/>
                    <a:pt x="10365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993A3">
                      <a:alpha val="100000"/>
                    </a:srgbClr>
                  </a:gs>
                  <a:gs pos="100000">
                    <a:srgbClr val="721839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219606" cy="120117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7428594" y="4104041"/>
            <a:ext cx="600489" cy="892619"/>
          </a:xfrm>
          <a:custGeom>
            <a:avLst/>
            <a:gdLst/>
            <a:ahLst/>
            <a:cxnLst/>
            <a:rect r="r" b="b" t="t" l="l"/>
            <a:pathLst>
              <a:path h="892619" w="600489">
                <a:moveTo>
                  <a:pt x="0" y="0"/>
                </a:moveTo>
                <a:lnTo>
                  <a:pt x="600489" y="0"/>
                </a:lnTo>
                <a:lnTo>
                  <a:pt x="600489" y="892619"/>
                </a:lnTo>
                <a:lnTo>
                  <a:pt x="0" y="892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14379423" y="4104041"/>
            <a:ext cx="600489" cy="892619"/>
          </a:xfrm>
          <a:custGeom>
            <a:avLst/>
            <a:gdLst/>
            <a:ahLst/>
            <a:cxnLst/>
            <a:rect r="r" b="b" t="t" l="l"/>
            <a:pathLst>
              <a:path h="892619" w="600489">
                <a:moveTo>
                  <a:pt x="0" y="0"/>
                </a:moveTo>
                <a:lnTo>
                  <a:pt x="600488" y="0"/>
                </a:lnTo>
                <a:lnTo>
                  <a:pt x="600488" y="892619"/>
                </a:lnTo>
                <a:lnTo>
                  <a:pt x="0" y="89261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1333255" y="833670"/>
            <a:ext cx="3326187" cy="34083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2738"/>
              </a:lnSpc>
              <a:spcBef>
                <a:spcPct val="0"/>
              </a:spcBef>
            </a:pPr>
            <a:r>
              <a:rPr lang="en-US" b="true" sz="195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Studio Shodwe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6522965" y="2272876"/>
            <a:ext cx="909615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FOLLOW-UP CADENCE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5971210" y="4949035"/>
            <a:ext cx="5955064" cy="3638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After Video:</a:t>
            </a:r>
          </a:p>
          <a:p>
            <a:pPr algn="l">
              <a:lnSpc>
                <a:spcPts val="3665"/>
              </a:lnSpc>
            </a:pPr>
            <a:r>
              <a:rPr lang="en-US" sz="261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Day 1: 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“Let me know your thoughts aft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er you watch!”</a:t>
            </a:r>
          </a:p>
          <a:p>
            <a:pPr algn="l">
              <a:lnSpc>
                <a:spcPts val="3665"/>
              </a:lnSpc>
            </a:pPr>
            <a:r>
              <a:rPr lang="en-US" sz="261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Day 2: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“Did you get a chance to check it out?”</a:t>
            </a:r>
          </a:p>
          <a:p>
            <a:pPr algn="l">
              <a:lnSpc>
                <a:spcPts val="3665"/>
              </a:lnSpc>
            </a:pPr>
            <a:r>
              <a:rPr lang="en-US" sz="261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</a:t>
            </a:r>
            <a:r>
              <a:rPr lang="en-US" sz="261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y 3: 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Send a value piece (training invite, success story, resource)</a:t>
            </a:r>
          </a:p>
          <a:p>
            <a:pPr algn="l">
              <a:lnSpc>
                <a:spcPts val="3665"/>
              </a:lnSpc>
              <a:spcBef>
                <a:spcPct val="0"/>
              </a:spcBef>
            </a:pPr>
            <a:r>
              <a:rPr lang="en-US" b="true" sz="2618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Day 5: 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Call / VM / text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12857771" y="4949035"/>
            <a:ext cx="4401529" cy="363872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65"/>
              </a:lnSpc>
            </a:pPr>
            <a:r>
              <a:rPr lang="en-US" sz="2618" b="true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Weekly:</a:t>
            </a:r>
          </a:p>
          <a:p>
            <a:pPr algn="l">
              <a:lnSpc>
                <a:spcPts val="3665"/>
              </a:lnSpc>
            </a:pPr>
          </a:p>
          <a:p>
            <a:pPr algn="l">
              <a:lnSpc>
                <a:spcPts val="3665"/>
              </a:lnSpc>
            </a:pP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Check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in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with value — off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er knowledge, not pressure</a:t>
            </a:r>
          </a:p>
          <a:p>
            <a:pPr algn="l">
              <a:lnSpc>
                <a:spcPts val="3665"/>
              </a:lnSpc>
            </a:pPr>
          </a:p>
          <a:p>
            <a:pPr algn="l">
              <a:lnSpc>
                <a:spcPts val="3665"/>
              </a:lnSpc>
              <a:spcBef>
                <a:spcPct val="0"/>
              </a:spcBef>
            </a:pP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Consistenc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 </a:t>
            </a:r>
            <a:r>
              <a:rPr lang="en-US" sz="261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beats persuasion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04732" y="4345113"/>
            <a:ext cx="7690777" cy="1384953"/>
            <a:chOff x="0" y="0"/>
            <a:chExt cx="2025554" cy="3647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5554" cy="364761"/>
            </a:xfrm>
            <a:custGeom>
              <a:avLst/>
              <a:gdLst/>
              <a:ahLst/>
              <a:cxnLst/>
              <a:rect r="r" b="b" t="t" l="l"/>
              <a:pathLst>
                <a:path h="364761" w="2025554">
                  <a:moveTo>
                    <a:pt x="0" y="0"/>
                  </a:moveTo>
                  <a:lnTo>
                    <a:pt x="2025554" y="0"/>
                  </a:lnTo>
                  <a:lnTo>
                    <a:pt x="2025554" y="364761"/>
                  </a:lnTo>
                  <a:lnTo>
                    <a:pt x="0" y="364761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5554" cy="402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3744039"/>
            <a:ext cx="5204992" cy="24822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30"/>
              </a:lnSpc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FORMER EXP AGENTS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331545" y="872889"/>
            <a:ext cx="9927755" cy="2316512"/>
            <a:chOff x="0" y="0"/>
            <a:chExt cx="1972482" cy="46025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72482" cy="460253"/>
            </a:xfrm>
            <a:custGeom>
              <a:avLst/>
              <a:gdLst/>
              <a:ahLst/>
              <a:cxnLst/>
              <a:rect r="r" b="b" t="t" l="l"/>
              <a:pathLst>
                <a:path h="460253" w="1972482">
                  <a:moveTo>
                    <a:pt x="27294" y="0"/>
                  </a:moveTo>
                  <a:lnTo>
                    <a:pt x="1945188" y="0"/>
                  </a:lnTo>
                  <a:cubicBezTo>
                    <a:pt x="1952427" y="0"/>
                    <a:pt x="1959370" y="2876"/>
                    <a:pt x="1964488" y="7994"/>
                  </a:cubicBezTo>
                  <a:cubicBezTo>
                    <a:pt x="1969607" y="13113"/>
                    <a:pt x="1972482" y="20055"/>
                    <a:pt x="1972482" y="27294"/>
                  </a:cubicBezTo>
                  <a:lnTo>
                    <a:pt x="1972482" y="432959"/>
                  </a:lnTo>
                  <a:cubicBezTo>
                    <a:pt x="1972482" y="448033"/>
                    <a:pt x="1960263" y="460253"/>
                    <a:pt x="1945188" y="460253"/>
                  </a:cubicBezTo>
                  <a:lnTo>
                    <a:pt x="27294" y="460253"/>
                  </a:lnTo>
                  <a:cubicBezTo>
                    <a:pt x="12220" y="460253"/>
                    <a:pt x="0" y="448033"/>
                    <a:pt x="0" y="432959"/>
                  </a:cubicBezTo>
                  <a:lnTo>
                    <a:pt x="0" y="27294"/>
                  </a:lnTo>
                  <a:cubicBezTo>
                    <a:pt x="0" y="12220"/>
                    <a:pt x="12220" y="0"/>
                    <a:pt x="2729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72482" cy="498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91266" y="2308353"/>
            <a:ext cx="576123" cy="576123"/>
          </a:xfrm>
          <a:custGeom>
            <a:avLst/>
            <a:gdLst/>
            <a:ahLst/>
            <a:cxnLst/>
            <a:rect r="r" b="b" t="t" l="l"/>
            <a:pathLst>
              <a:path h="576123" w="576123">
                <a:moveTo>
                  <a:pt x="0" y="0"/>
                </a:moveTo>
                <a:lnTo>
                  <a:pt x="576123" y="0"/>
                </a:lnTo>
                <a:lnTo>
                  <a:pt x="576123" y="576123"/>
                </a:lnTo>
                <a:lnTo>
                  <a:pt x="0" y="576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331545" y="3639264"/>
            <a:ext cx="9927755" cy="2316512"/>
            <a:chOff x="0" y="0"/>
            <a:chExt cx="1972482" cy="4602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72482" cy="460253"/>
            </a:xfrm>
            <a:custGeom>
              <a:avLst/>
              <a:gdLst/>
              <a:ahLst/>
              <a:cxnLst/>
              <a:rect r="r" b="b" t="t" l="l"/>
              <a:pathLst>
                <a:path h="460253" w="1972482">
                  <a:moveTo>
                    <a:pt x="27294" y="0"/>
                  </a:moveTo>
                  <a:lnTo>
                    <a:pt x="1945188" y="0"/>
                  </a:lnTo>
                  <a:cubicBezTo>
                    <a:pt x="1952427" y="0"/>
                    <a:pt x="1959370" y="2876"/>
                    <a:pt x="1964488" y="7994"/>
                  </a:cubicBezTo>
                  <a:cubicBezTo>
                    <a:pt x="1969607" y="13113"/>
                    <a:pt x="1972482" y="20055"/>
                    <a:pt x="1972482" y="27294"/>
                  </a:cubicBezTo>
                  <a:lnTo>
                    <a:pt x="1972482" y="432959"/>
                  </a:lnTo>
                  <a:cubicBezTo>
                    <a:pt x="1972482" y="448033"/>
                    <a:pt x="1960263" y="460253"/>
                    <a:pt x="1945188" y="460253"/>
                  </a:cubicBezTo>
                  <a:lnTo>
                    <a:pt x="27294" y="460253"/>
                  </a:lnTo>
                  <a:cubicBezTo>
                    <a:pt x="12220" y="460253"/>
                    <a:pt x="0" y="448033"/>
                    <a:pt x="0" y="432959"/>
                  </a:cubicBezTo>
                  <a:lnTo>
                    <a:pt x="0" y="27294"/>
                  </a:lnTo>
                  <a:cubicBezTo>
                    <a:pt x="0" y="12220"/>
                    <a:pt x="12220" y="0"/>
                    <a:pt x="2729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972482" cy="498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331545" y="6403451"/>
            <a:ext cx="9927755" cy="2854849"/>
            <a:chOff x="0" y="0"/>
            <a:chExt cx="1972482" cy="5672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72482" cy="567212"/>
            </a:xfrm>
            <a:custGeom>
              <a:avLst/>
              <a:gdLst/>
              <a:ahLst/>
              <a:cxnLst/>
              <a:rect r="r" b="b" t="t" l="l"/>
              <a:pathLst>
                <a:path h="567212" w="1972482">
                  <a:moveTo>
                    <a:pt x="27294" y="0"/>
                  </a:moveTo>
                  <a:lnTo>
                    <a:pt x="1945188" y="0"/>
                  </a:lnTo>
                  <a:cubicBezTo>
                    <a:pt x="1952427" y="0"/>
                    <a:pt x="1959370" y="2876"/>
                    <a:pt x="1964488" y="7994"/>
                  </a:cubicBezTo>
                  <a:cubicBezTo>
                    <a:pt x="1969607" y="13113"/>
                    <a:pt x="1972482" y="20055"/>
                    <a:pt x="1972482" y="27294"/>
                  </a:cubicBezTo>
                  <a:lnTo>
                    <a:pt x="1972482" y="539918"/>
                  </a:lnTo>
                  <a:cubicBezTo>
                    <a:pt x="1972482" y="554992"/>
                    <a:pt x="1960263" y="567212"/>
                    <a:pt x="1945188" y="567212"/>
                  </a:cubicBezTo>
                  <a:lnTo>
                    <a:pt x="27294" y="567212"/>
                  </a:lnTo>
                  <a:cubicBezTo>
                    <a:pt x="12220" y="567212"/>
                    <a:pt x="0" y="554992"/>
                    <a:pt x="0" y="539918"/>
                  </a:cubicBezTo>
                  <a:lnTo>
                    <a:pt x="0" y="27294"/>
                  </a:lnTo>
                  <a:cubicBezTo>
                    <a:pt x="0" y="12220"/>
                    <a:pt x="12220" y="0"/>
                    <a:pt x="2729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972482" cy="6053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855513" y="1529851"/>
            <a:ext cx="952063" cy="952063"/>
          </a:xfrm>
          <a:custGeom>
            <a:avLst/>
            <a:gdLst/>
            <a:ahLst/>
            <a:cxnLst/>
            <a:rect r="r" b="b" t="t" l="l"/>
            <a:pathLst>
              <a:path h="952063" w="952063">
                <a:moveTo>
                  <a:pt x="0" y="0"/>
                </a:moveTo>
                <a:lnTo>
                  <a:pt x="952063" y="0"/>
                </a:lnTo>
                <a:lnTo>
                  <a:pt x="952063" y="952063"/>
                </a:lnTo>
                <a:lnTo>
                  <a:pt x="0" y="952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189095" y="1738669"/>
            <a:ext cx="8471013" cy="1082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“I’d really love to learn from your experience — what made you leave?”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386560" y="1141602"/>
            <a:ext cx="5817724" cy="438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b="true" sz="2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 1: LEARN WHY THEY LEFT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6855513" y="4321489"/>
            <a:ext cx="952063" cy="952063"/>
          </a:xfrm>
          <a:custGeom>
            <a:avLst/>
            <a:gdLst/>
            <a:ahLst/>
            <a:cxnLst/>
            <a:rect r="r" b="b" t="t" l="l"/>
            <a:pathLst>
              <a:path h="952063" w="952063">
                <a:moveTo>
                  <a:pt x="0" y="0"/>
                </a:moveTo>
                <a:lnTo>
                  <a:pt x="952063" y="0"/>
                </a:lnTo>
                <a:lnTo>
                  <a:pt x="952063" y="952063"/>
                </a:lnTo>
                <a:lnTo>
                  <a:pt x="0" y="952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855513" y="7354844"/>
            <a:ext cx="952063" cy="952063"/>
          </a:xfrm>
          <a:custGeom>
            <a:avLst/>
            <a:gdLst/>
            <a:ahLst/>
            <a:cxnLst/>
            <a:rect r="r" b="b" t="t" l="l"/>
            <a:pathLst>
              <a:path h="952063" w="952063">
                <a:moveTo>
                  <a:pt x="0" y="0"/>
                </a:moveTo>
                <a:lnTo>
                  <a:pt x="952063" y="0"/>
                </a:lnTo>
                <a:lnTo>
                  <a:pt x="952063" y="952063"/>
                </a:lnTo>
                <a:lnTo>
                  <a:pt x="0" y="952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254839" y="4397542"/>
            <a:ext cx="8081166" cy="1082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“That makes total sense. A lot of agents felt that way before the updates.”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237084" y="3868111"/>
            <a:ext cx="5817724" cy="438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b="true" sz="2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 2: VALIDATE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89095" y="7296145"/>
            <a:ext cx="8378128" cy="163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“If I could show you what’s different now, would you be open to taking a fresh 10-minute look?”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9237084" y="6697426"/>
            <a:ext cx="5817724" cy="438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b="true" sz="2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 3: RE-OPEN THE DOOR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461373" y="564617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7" y="0"/>
                </a:lnTo>
                <a:lnTo>
                  <a:pt x="1554697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8465" r="0" b="-3123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282621" y="595909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353627" y="5674928"/>
            <a:ext cx="18843412" cy="964373"/>
            <a:chOff x="0" y="0"/>
            <a:chExt cx="4962874" cy="2539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962874" cy="253991"/>
            </a:xfrm>
            <a:custGeom>
              <a:avLst/>
              <a:gdLst/>
              <a:ahLst/>
              <a:cxnLst/>
              <a:rect r="r" b="b" t="t" l="l"/>
              <a:pathLst>
                <a:path h="253991" w="4962874">
                  <a:moveTo>
                    <a:pt x="0" y="0"/>
                  </a:moveTo>
                  <a:lnTo>
                    <a:pt x="4962874" y="0"/>
                  </a:lnTo>
                  <a:lnTo>
                    <a:pt x="4962874" y="253991"/>
                  </a:lnTo>
                  <a:lnTo>
                    <a:pt x="0" y="253991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962874" cy="292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3719880" y="2565596"/>
            <a:ext cx="10848241" cy="310933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494"/>
              </a:lnSpc>
              <a:spcBef>
                <a:spcPct val="0"/>
              </a:spcBef>
            </a:pPr>
            <a:r>
              <a:rPr lang="en-US" sz="1821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THANK YOU!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1241061" y="5856174"/>
            <a:ext cx="15654037" cy="54473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547"/>
              </a:lnSpc>
              <a:spcBef>
                <a:spcPct val="0"/>
              </a:spcBef>
            </a:pPr>
            <a:r>
              <a:rPr lang="en-US" sz="3248" spc="259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PRESENTED BY: TOM TRUONG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80681" y="-303832"/>
            <a:ext cx="4107319" cy="4114800"/>
          </a:xfrm>
          <a:custGeom>
            <a:avLst/>
            <a:gdLst/>
            <a:ahLst/>
            <a:cxnLst/>
            <a:rect r="r" b="b" t="t" l="l"/>
            <a:pathLst>
              <a:path h="4114800" w="4107319">
                <a:moveTo>
                  <a:pt x="0" y="0"/>
                </a:moveTo>
                <a:lnTo>
                  <a:pt x="4107319" y="0"/>
                </a:lnTo>
                <a:lnTo>
                  <a:pt x="410731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339124" y="3565089"/>
            <a:ext cx="3891050" cy="964373"/>
            <a:chOff x="0" y="0"/>
            <a:chExt cx="1024803" cy="2539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1024803" cy="253991"/>
            </a:xfrm>
            <a:custGeom>
              <a:avLst/>
              <a:gdLst/>
              <a:ahLst/>
              <a:cxnLst/>
              <a:rect r="r" b="b" t="t" l="l"/>
              <a:pathLst>
                <a:path h="253991" w="1024803">
                  <a:moveTo>
                    <a:pt x="0" y="0"/>
                  </a:moveTo>
                  <a:lnTo>
                    <a:pt x="1024803" y="0"/>
                  </a:lnTo>
                  <a:lnTo>
                    <a:pt x="1024803" y="253991"/>
                  </a:lnTo>
                  <a:lnTo>
                    <a:pt x="0" y="253991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1024803" cy="292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7" id="7"/>
          <p:cNvSpPr/>
          <p:nvPr/>
        </p:nvSpPr>
        <p:spPr>
          <a:xfrm flipH="false" flipV="false" rot="0">
            <a:off x="1421497" y="4656732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6" y="0"/>
                </a:lnTo>
                <a:lnTo>
                  <a:pt x="1554696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465" r="0" b="-3123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false" rot="0">
            <a:off x="3242745" y="4688024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grpSp>
        <p:nvGrpSpPr>
          <p:cNvPr name="Group 9" id="9"/>
          <p:cNvGrpSpPr>
            <a:grpSpLocks noChangeAspect="true"/>
          </p:cNvGrpSpPr>
          <p:nvPr/>
        </p:nvGrpSpPr>
        <p:grpSpPr>
          <a:xfrm rot="0">
            <a:off x="11607729" y="1088459"/>
            <a:ext cx="5145905" cy="10182058"/>
            <a:chOff x="0" y="0"/>
            <a:chExt cx="2620010" cy="5184140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53340" y="25400"/>
              <a:ext cx="2513330" cy="5132070"/>
            </a:xfrm>
            <a:custGeom>
              <a:avLst/>
              <a:gdLst/>
              <a:ahLst/>
              <a:cxnLst/>
              <a:rect r="r" b="b" t="t" l="l"/>
              <a:pathLst>
                <a:path h="5132070" w="251333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name="Freeform 11" id="11"/>
            <p:cNvSpPr/>
            <p:nvPr/>
          </p:nvSpPr>
          <p:spPr>
            <a:xfrm flipH="false" flipV="false" rot="0">
              <a:off x="185420" y="156210"/>
              <a:ext cx="2250453" cy="4876800"/>
            </a:xfrm>
            <a:custGeom>
              <a:avLst/>
              <a:gdLst/>
              <a:ahLst/>
              <a:cxnLst/>
              <a:rect r="r" b="b" t="t" l="l"/>
              <a:pathLst>
                <a:path h="4876800" w="2250453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7"/>
              <a:stretch>
                <a:fillRect l="-77285" t="0" r="-77285" b="0"/>
              </a:stretch>
            </a:blipFill>
          </p:spPr>
        </p:sp>
        <p:sp>
          <p:nvSpPr>
            <p:cNvPr name="Freeform 12" id="12"/>
            <p:cNvSpPr/>
            <p:nvPr/>
          </p:nvSpPr>
          <p:spPr>
            <a:xfrm flipH="false" flipV="false" rot="0">
              <a:off x="1121410" y="198120"/>
              <a:ext cx="347980" cy="43180"/>
            </a:xfrm>
            <a:custGeom>
              <a:avLst/>
              <a:gdLst/>
              <a:ahLst/>
              <a:cxnLst/>
              <a:rect r="r" b="b" t="t" l="l"/>
              <a:pathLst>
                <a:path h="43180" w="3479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13" id="13"/>
            <p:cNvSpPr/>
            <p:nvPr/>
          </p:nvSpPr>
          <p:spPr>
            <a:xfrm flipH="false" flipV="false" rot="0">
              <a:off x="1579738" y="187960"/>
              <a:ext cx="63785" cy="63501"/>
            </a:xfrm>
            <a:custGeom>
              <a:avLst/>
              <a:gdLst/>
              <a:ahLst/>
              <a:cxnLst/>
              <a:rect r="r" b="b" t="t" l="l"/>
              <a:pathLst>
                <a:path h="63501" w="63785">
                  <a:moveTo>
                    <a:pt x="31892" y="0"/>
                  </a:moveTo>
                  <a:cubicBezTo>
                    <a:pt x="20515" y="-51"/>
                    <a:pt x="9980" y="5989"/>
                    <a:pt x="4277" y="15834"/>
                  </a:cubicBezTo>
                  <a:cubicBezTo>
                    <a:pt x="-1426" y="25678"/>
                    <a:pt x="-1426" y="37822"/>
                    <a:pt x="4277" y="47666"/>
                  </a:cubicBezTo>
                  <a:cubicBezTo>
                    <a:pt x="9980" y="57511"/>
                    <a:pt x="20515" y="63551"/>
                    <a:pt x="31892" y="63500"/>
                  </a:cubicBezTo>
                  <a:cubicBezTo>
                    <a:pt x="43269" y="63551"/>
                    <a:pt x="53804" y="57511"/>
                    <a:pt x="59507" y="47666"/>
                  </a:cubicBezTo>
                  <a:cubicBezTo>
                    <a:pt x="65210" y="37822"/>
                    <a:pt x="65210" y="25678"/>
                    <a:pt x="59507" y="15834"/>
                  </a:cubicBezTo>
                  <a:cubicBezTo>
                    <a:pt x="53804" y="5989"/>
                    <a:pt x="43269" y="-51"/>
                    <a:pt x="31892" y="0"/>
                  </a:cubicBezTo>
                  <a:close/>
                </a:path>
              </a:pathLst>
            </a:custGeom>
            <a:solidFill>
              <a:srgbClr val="606060"/>
            </a:solidFill>
          </p:spPr>
        </p:sp>
        <p:sp>
          <p:nvSpPr>
            <p:cNvPr name="Freeform 14" id="14"/>
            <p:cNvSpPr/>
            <p:nvPr/>
          </p:nvSpPr>
          <p:spPr>
            <a:xfrm flipH="false" flipV="false" rot="0">
              <a:off x="0" y="685800"/>
              <a:ext cx="27940" cy="213360"/>
            </a:xfrm>
            <a:custGeom>
              <a:avLst/>
              <a:gdLst/>
              <a:ahLst/>
              <a:cxnLst/>
              <a:rect r="r" b="b" t="t" l="l"/>
              <a:pathLst>
                <a:path h="213360" w="2794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5" id="15"/>
            <p:cNvSpPr/>
            <p:nvPr/>
          </p:nvSpPr>
          <p:spPr>
            <a:xfrm flipH="false" flipV="false" rot="0">
              <a:off x="0" y="1057910"/>
              <a:ext cx="27940" cy="384810"/>
            </a:xfrm>
            <a:custGeom>
              <a:avLst/>
              <a:gdLst/>
              <a:ahLst/>
              <a:cxnLst/>
              <a:rect r="r" b="b" t="t" l="l"/>
              <a:pathLst>
                <a:path h="384810" w="2794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1526540"/>
              <a:ext cx="27940" cy="386080"/>
            </a:xfrm>
            <a:custGeom>
              <a:avLst/>
              <a:gdLst/>
              <a:ahLst/>
              <a:cxnLst/>
              <a:rect r="r" b="b" t="t" l="l"/>
              <a:pathLst>
                <a:path h="386080" w="2794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7" id="17"/>
            <p:cNvSpPr/>
            <p:nvPr/>
          </p:nvSpPr>
          <p:spPr>
            <a:xfrm flipH="false" flipV="false" rot="0">
              <a:off x="2592070" y="1184910"/>
              <a:ext cx="27940" cy="618490"/>
            </a:xfrm>
            <a:custGeom>
              <a:avLst/>
              <a:gdLst/>
              <a:ahLst/>
              <a:cxnLst/>
              <a:rect r="r" b="b" t="t" l="l"/>
              <a:pathLst>
                <a:path h="618490" w="2794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B8B8B8"/>
            </a:solidFill>
          </p:spPr>
        </p:sp>
        <p:sp>
          <p:nvSpPr>
            <p:cNvPr name="Freeform 18" id="18"/>
            <p:cNvSpPr/>
            <p:nvPr/>
          </p:nvSpPr>
          <p:spPr>
            <a:xfrm flipH="false" flipV="false" rot="0">
              <a:off x="27940" y="0"/>
              <a:ext cx="2564130" cy="5182870"/>
            </a:xfrm>
            <a:custGeom>
              <a:avLst/>
              <a:gdLst/>
              <a:ahLst/>
              <a:cxnLst/>
              <a:rect r="r" b="b" t="t" l="l"/>
              <a:pathLst>
                <a:path h="5182870" w="256413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E9E9E9"/>
            </a:solidFill>
          </p:spPr>
        </p:sp>
      </p:grpSp>
      <p:sp>
        <p:nvSpPr>
          <p:cNvPr name="TextBox 19" id="19"/>
          <p:cNvSpPr txBox="true"/>
          <p:nvPr/>
        </p:nvSpPr>
        <p:spPr>
          <a:xfrm rot="0">
            <a:off x="1333255" y="1950074"/>
            <a:ext cx="880428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AGENT ATTRACTION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1333255" y="3460314"/>
            <a:ext cx="8804285" cy="92323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7518"/>
              </a:lnSpc>
              <a:spcBef>
                <a:spcPct val="0"/>
              </a:spcBef>
            </a:pPr>
            <a:r>
              <a:rPr lang="en-US" sz="537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CALLS, MEETINGS &amp; FOLLOW-UPS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1421497" y="5849343"/>
            <a:ext cx="6532385" cy="60314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5080"/>
              </a:lnSpc>
              <a:spcBef>
                <a:spcPct val="0"/>
              </a:spcBef>
            </a:pPr>
            <a:r>
              <a:rPr lang="en-US" sz="362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Presented by: </a:t>
            </a:r>
            <a:r>
              <a:rPr lang="en-US" b="true" sz="3629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Tom Truong</a:t>
            </a:r>
          </a:p>
        </p:txBody>
      </p: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8739614" y="3361476"/>
            <a:ext cx="10633541" cy="1371600"/>
            <a:chOff x="0" y="0"/>
            <a:chExt cx="2800603" cy="361244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800603" cy="361244"/>
            </a:xfrm>
            <a:custGeom>
              <a:avLst/>
              <a:gdLst/>
              <a:ahLst/>
              <a:cxnLst/>
              <a:rect r="r" b="b" t="t" l="l"/>
              <a:pathLst>
                <a:path h="361244" w="2800603">
                  <a:moveTo>
                    <a:pt x="0" y="0"/>
                  </a:moveTo>
                  <a:lnTo>
                    <a:pt x="2800603" y="0"/>
                  </a:lnTo>
                  <a:lnTo>
                    <a:pt x="2800603" y="361244"/>
                  </a:lnTo>
                  <a:lnTo>
                    <a:pt x="0" y="361244"/>
                  </a:lnTo>
                  <a:close/>
                </a:path>
              </a:pathLst>
            </a:custGeom>
            <a:gradFill rotWithShape="true">
              <a:gsLst>
                <a:gs pos="0">
                  <a:srgbClr val="721839">
                    <a:alpha val="0"/>
                  </a:srgbClr>
                </a:gs>
                <a:gs pos="100000">
                  <a:srgbClr val="862C41">
                    <a:alpha val="10000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800603" cy="39934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121582" y="2159474"/>
            <a:ext cx="8125860" cy="6359406"/>
            <a:chOff x="0" y="0"/>
            <a:chExt cx="2140144" cy="1674905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140144" cy="1674905"/>
            </a:xfrm>
            <a:custGeom>
              <a:avLst/>
              <a:gdLst/>
              <a:ahLst/>
              <a:cxnLst/>
              <a:rect r="r" b="b" t="t" l="l"/>
              <a:pathLst>
                <a:path h="1674905" w="2140144">
                  <a:moveTo>
                    <a:pt x="0" y="0"/>
                  </a:moveTo>
                  <a:lnTo>
                    <a:pt x="2140144" y="0"/>
                  </a:lnTo>
                  <a:lnTo>
                    <a:pt x="2140144" y="1674905"/>
                  </a:lnTo>
                  <a:lnTo>
                    <a:pt x="0" y="1674905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140144" cy="17130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1274862" y="1654088"/>
            <a:ext cx="4841798" cy="7315885"/>
            <a:chOff x="0" y="0"/>
            <a:chExt cx="581374" cy="878447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581374" cy="878447"/>
            </a:xfrm>
            <a:custGeom>
              <a:avLst/>
              <a:gdLst/>
              <a:ahLst/>
              <a:cxnLst/>
              <a:rect r="r" b="b" t="t" l="l"/>
              <a:pathLst>
                <a:path h="878447" w="581374">
                  <a:moveTo>
                    <a:pt x="0" y="0"/>
                  </a:moveTo>
                  <a:lnTo>
                    <a:pt x="581374" y="0"/>
                  </a:lnTo>
                  <a:lnTo>
                    <a:pt x="581374" y="878447"/>
                  </a:lnTo>
                  <a:lnTo>
                    <a:pt x="0" y="878447"/>
                  </a:lnTo>
                  <a:close/>
                </a:path>
              </a:pathLst>
            </a:custGeom>
            <a:blipFill>
              <a:blip r:embed="rId3"/>
              <a:stretch>
                <a:fillRect l="-51098" t="0" r="0" b="0"/>
              </a:stretch>
            </a:blipFill>
          </p:spPr>
        </p:sp>
      </p:grpSp>
      <p:sp>
        <p:nvSpPr>
          <p:cNvPr name="Freeform 11" id="11"/>
          <p:cNvSpPr/>
          <p:nvPr/>
        </p:nvSpPr>
        <p:spPr>
          <a:xfrm flipH="false" flipV="false" rot="0">
            <a:off x="14332509" y="337581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6" y="0"/>
                </a:lnTo>
                <a:lnTo>
                  <a:pt x="1554696" y="973535"/>
                </a:lnTo>
                <a:lnTo>
                  <a:pt x="0" y="97353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465" r="0" b="-3123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16153757" y="368872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3"/>
                </a:lnTo>
                <a:lnTo>
                  <a:pt x="0" y="91095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6834079" y="1884250"/>
            <a:ext cx="910159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THE GOLDEN RULE OF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834079" y="3124202"/>
            <a:ext cx="8982004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AGENT ATTRACTION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6834079" y="4861507"/>
            <a:ext cx="10427135" cy="410846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3713"/>
              </a:lnSpc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SAY LESS. ASK MORE. DISCOVER FIRST.</a:t>
            </a:r>
          </a:p>
          <a:p>
            <a:pPr algn="just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You are not here to pitch — you are here to discover:</a:t>
            </a:r>
          </a:p>
          <a:p>
            <a:pPr algn="just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Their goals</a:t>
            </a:r>
          </a:p>
          <a:p>
            <a:pPr algn="just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Their pain points</a:t>
            </a:r>
          </a:p>
          <a:p>
            <a:pPr algn="just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Their frustrations</a:t>
            </a:r>
          </a:p>
          <a:p>
            <a:pPr algn="just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they wish their brokerage pr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ovided / what’s lacking</a:t>
            </a:r>
          </a:p>
          <a:p>
            <a:pPr algn="just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What they want to achieve in the next 12 months</a:t>
            </a:r>
          </a:p>
          <a:p>
            <a:pPr algn="just">
              <a:lnSpc>
                <a:spcPts val="3713"/>
              </a:lnSpc>
            </a:pPr>
          </a:p>
          <a:p>
            <a:pPr algn="just">
              <a:lnSpc>
                <a:spcPts val="3713"/>
              </a:lnSpc>
              <a:spcBef>
                <a:spcPct val="0"/>
              </a:spcBef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you jump into the EXP pitch too early, you lose the call.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874223" y="2947064"/>
            <a:ext cx="9291931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5 CORE DISCOVERY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904732" y="4345113"/>
            <a:ext cx="7690777" cy="1384953"/>
            <a:chOff x="0" y="0"/>
            <a:chExt cx="2025554" cy="36476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25554" cy="364761"/>
            </a:xfrm>
            <a:custGeom>
              <a:avLst/>
              <a:gdLst/>
              <a:ahLst/>
              <a:cxnLst/>
              <a:rect r="r" b="b" t="t" l="l"/>
              <a:pathLst>
                <a:path h="364761" w="2025554">
                  <a:moveTo>
                    <a:pt x="0" y="0"/>
                  </a:moveTo>
                  <a:lnTo>
                    <a:pt x="2025554" y="0"/>
                  </a:lnTo>
                  <a:lnTo>
                    <a:pt x="2025554" y="364761"/>
                  </a:lnTo>
                  <a:lnTo>
                    <a:pt x="0" y="364761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6" id="6"/>
            <p:cNvSpPr txBox="true"/>
            <p:nvPr/>
          </p:nvSpPr>
          <p:spPr>
            <a:xfrm>
              <a:off x="0" y="-38100"/>
              <a:ext cx="2025554" cy="402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7" id="7"/>
          <p:cNvGrpSpPr/>
          <p:nvPr/>
        </p:nvGrpSpPr>
        <p:grpSpPr>
          <a:xfrm rot="0">
            <a:off x="9338801" y="1028700"/>
            <a:ext cx="7489269" cy="8229600"/>
            <a:chOff x="0" y="0"/>
            <a:chExt cx="1972482" cy="2167467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72482" cy="2167467"/>
            </a:xfrm>
            <a:custGeom>
              <a:avLst/>
              <a:gdLst/>
              <a:ahLst/>
              <a:cxnLst/>
              <a:rect r="r" b="b" t="t" l="l"/>
              <a:pathLst>
                <a:path h="2167467" w="1972482">
                  <a:moveTo>
                    <a:pt x="36181" y="0"/>
                  </a:moveTo>
                  <a:lnTo>
                    <a:pt x="1936302" y="0"/>
                  </a:lnTo>
                  <a:cubicBezTo>
                    <a:pt x="1945897" y="0"/>
                    <a:pt x="1955100" y="3812"/>
                    <a:pt x="1961885" y="10597"/>
                  </a:cubicBezTo>
                  <a:cubicBezTo>
                    <a:pt x="1968670" y="17382"/>
                    <a:pt x="1972482" y="26585"/>
                    <a:pt x="1972482" y="36181"/>
                  </a:cubicBezTo>
                  <a:lnTo>
                    <a:pt x="1972482" y="2131286"/>
                  </a:lnTo>
                  <a:cubicBezTo>
                    <a:pt x="1972482" y="2151268"/>
                    <a:pt x="1956284" y="2167467"/>
                    <a:pt x="1936302" y="2167467"/>
                  </a:cubicBezTo>
                  <a:lnTo>
                    <a:pt x="36181" y="2167467"/>
                  </a:lnTo>
                  <a:cubicBezTo>
                    <a:pt x="16199" y="2167467"/>
                    <a:pt x="0" y="2151268"/>
                    <a:pt x="0" y="2131286"/>
                  </a:cubicBezTo>
                  <a:lnTo>
                    <a:pt x="0" y="36181"/>
                  </a:lnTo>
                  <a:cubicBezTo>
                    <a:pt x="0" y="16199"/>
                    <a:pt x="16199" y="0"/>
                    <a:pt x="36181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72482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8979693" y="2954881"/>
            <a:ext cx="718214" cy="718214"/>
          </a:xfrm>
          <a:custGeom>
            <a:avLst/>
            <a:gdLst/>
            <a:ahLst/>
            <a:cxnLst/>
            <a:rect r="r" b="b" t="t" l="l"/>
            <a:pathLst>
              <a:path h="718214" w="718214">
                <a:moveTo>
                  <a:pt x="0" y="0"/>
                </a:moveTo>
                <a:lnTo>
                  <a:pt x="718215" y="0"/>
                </a:lnTo>
                <a:lnTo>
                  <a:pt x="718215" y="718214"/>
                </a:lnTo>
                <a:lnTo>
                  <a:pt x="0" y="71821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874223" y="4187016"/>
            <a:ext cx="6464540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QUESTIONS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028700" y="8441795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7" y="0"/>
                </a:lnTo>
                <a:lnTo>
                  <a:pt x="1554697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465" r="0" b="-3123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2849948" y="8473087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9697908" y="1494426"/>
            <a:ext cx="6665293" cy="60572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2685" indent="-286343" lvl="1">
              <a:lnSpc>
                <a:spcPts val="3713"/>
              </a:lnSpc>
              <a:buAutoNum type="arabicPeriod" startAt="1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“What’s your focus in your business right now?”</a:t>
            </a:r>
          </a:p>
          <a:p>
            <a:pPr algn="l" marL="572685" indent="-286343" lvl="1">
              <a:lnSpc>
                <a:spcPts val="3713"/>
              </a:lnSpc>
              <a:buAutoNum type="arabicPeriod" startAt="1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“What do you want your business to look like in the next 12 months?”</a:t>
            </a:r>
          </a:p>
          <a:p>
            <a:pPr algn="l" marL="572685" indent="-286343" lvl="1">
              <a:lnSpc>
                <a:spcPts val="3713"/>
              </a:lnSpc>
              <a:buAutoNum type="arabicPeriod" startAt="1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“What are the biggest challenges holding you back fr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om that?”</a:t>
            </a:r>
          </a:p>
          <a:p>
            <a:pPr algn="l" marL="572685" indent="-286343" lvl="1">
              <a:lnSpc>
                <a:spcPts val="3713"/>
              </a:lnSpc>
              <a:buAutoNum type="arabicPeriod" startAt="1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“If you could change ONE thing in your current brokerage, what would it be?”</a:t>
            </a:r>
          </a:p>
          <a:p>
            <a:pPr algn="l" marL="572685" indent="-286343" lvl="1">
              <a:lnSpc>
                <a:spcPts val="3713"/>
              </a:lnSpc>
              <a:spcBef>
                <a:spcPct val="0"/>
              </a:spcBef>
              <a:buAutoNum type="arabicPeriod" startAt="1"/>
            </a:pP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If the right support and tools were in place, what would your ideal business look like a year from now?”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9750788" y="8005338"/>
            <a:ext cx="6665293" cy="923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713"/>
              </a:lnSpc>
              <a:spcBef>
                <a:spcPct val="0"/>
              </a:spcBef>
            </a:pPr>
            <a:r>
              <a:rPr lang="en-US" b="true" sz="26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Tip: The person asking the questions</a:t>
            </a:r>
            <a:r>
              <a:rPr lang="en-US" b="true" sz="26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controls the conversation.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339815" y="1948066"/>
            <a:ext cx="16029873" cy="964373"/>
            <a:chOff x="0" y="0"/>
            <a:chExt cx="4221860" cy="25399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221860" cy="253991"/>
            </a:xfrm>
            <a:custGeom>
              <a:avLst/>
              <a:gdLst/>
              <a:ahLst/>
              <a:cxnLst/>
              <a:rect r="r" b="b" t="t" l="l"/>
              <a:pathLst>
                <a:path h="253991" w="4221860">
                  <a:moveTo>
                    <a:pt x="0" y="0"/>
                  </a:moveTo>
                  <a:lnTo>
                    <a:pt x="4221860" y="0"/>
                  </a:lnTo>
                  <a:lnTo>
                    <a:pt x="4221860" y="253991"/>
                  </a:lnTo>
                  <a:lnTo>
                    <a:pt x="0" y="253991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221860" cy="292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623324" y="3935202"/>
            <a:ext cx="4630692" cy="5762866"/>
            <a:chOff x="0" y="0"/>
            <a:chExt cx="1219606" cy="151779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219606" cy="1517792"/>
            </a:xfrm>
            <a:custGeom>
              <a:avLst/>
              <a:gdLst/>
              <a:ahLst/>
              <a:cxnLst/>
              <a:rect r="r" b="b" t="t" l="l"/>
              <a:pathLst>
                <a:path h="1517792" w="1219606">
                  <a:moveTo>
                    <a:pt x="103656" y="0"/>
                  </a:moveTo>
                  <a:lnTo>
                    <a:pt x="1115950" y="0"/>
                  </a:lnTo>
                  <a:cubicBezTo>
                    <a:pt x="1173198" y="0"/>
                    <a:pt x="1219606" y="46408"/>
                    <a:pt x="1219606" y="103656"/>
                  </a:cubicBezTo>
                  <a:lnTo>
                    <a:pt x="1219606" y="1414136"/>
                  </a:lnTo>
                  <a:cubicBezTo>
                    <a:pt x="1219606" y="1471383"/>
                    <a:pt x="1173198" y="1517792"/>
                    <a:pt x="1115950" y="1517792"/>
                  </a:cubicBezTo>
                  <a:lnTo>
                    <a:pt x="103656" y="1517792"/>
                  </a:lnTo>
                  <a:cubicBezTo>
                    <a:pt x="76165" y="1517792"/>
                    <a:pt x="49799" y="1506871"/>
                    <a:pt x="30360" y="1487432"/>
                  </a:cubicBezTo>
                  <a:cubicBezTo>
                    <a:pt x="10921" y="1467992"/>
                    <a:pt x="0" y="1441627"/>
                    <a:pt x="0" y="1414136"/>
                  </a:cubicBezTo>
                  <a:lnTo>
                    <a:pt x="0" y="103656"/>
                  </a:lnTo>
                  <a:cubicBezTo>
                    <a:pt x="0" y="46408"/>
                    <a:pt x="46408" y="0"/>
                    <a:pt x="10365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993A3">
                      <a:alpha val="100000"/>
                    </a:srgbClr>
                  </a:gs>
                  <a:gs pos="100000">
                    <a:srgbClr val="721839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219606" cy="1555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9" id="9"/>
          <p:cNvGrpSpPr/>
          <p:nvPr/>
        </p:nvGrpSpPr>
        <p:grpSpPr>
          <a:xfrm rot="0">
            <a:off x="6854624" y="3935202"/>
            <a:ext cx="4630692" cy="5762866"/>
            <a:chOff x="0" y="0"/>
            <a:chExt cx="1219606" cy="1517792"/>
          </a:xfrm>
        </p:grpSpPr>
        <p:sp>
          <p:nvSpPr>
            <p:cNvPr name="Freeform 10" id="10"/>
            <p:cNvSpPr/>
            <p:nvPr/>
          </p:nvSpPr>
          <p:spPr>
            <a:xfrm flipH="false" flipV="false" rot="0">
              <a:off x="0" y="0"/>
              <a:ext cx="1219606" cy="1517792"/>
            </a:xfrm>
            <a:custGeom>
              <a:avLst/>
              <a:gdLst/>
              <a:ahLst/>
              <a:cxnLst/>
              <a:rect r="r" b="b" t="t" l="l"/>
              <a:pathLst>
                <a:path h="1517792" w="1219606">
                  <a:moveTo>
                    <a:pt x="103656" y="0"/>
                  </a:moveTo>
                  <a:lnTo>
                    <a:pt x="1115950" y="0"/>
                  </a:lnTo>
                  <a:cubicBezTo>
                    <a:pt x="1173198" y="0"/>
                    <a:pt x="1219606" y="46408"/>
                    <a:pt x="1219606" y="103656"/>
                  </a:cubicBezTo>
                  <a:lnTo>
                    <a:pt x="1219606" y="1414136"/>
                  </a:lnTo>
                  <a:cubicBezTo>
                    <a:pt x="1219606" y="1471383"/>
                    <a:pt x="1173198" y="1517792"/>
                    <a:pt x="1115950" y="1517792"/>
                  </a:cubicBezTo>
                  <a:lnTo>
                    <a:pt x="103656" y="1517792"/>
                  </a:lnTo>
                  <a:cubicBezTo>
                    <a:pt x="76165" y="1517792"/>
                    <a:pt x="49799" y="1506871"/>
                    <a:pt x="30360" y="1487432"/>
                  </a:cubicBezTo>
                  <a:cubicBezTo>
                    <a:pt x="10921" y="1467992"/>
                    <a:pt x="0" y="1441627"/>
                    <a:pt x="0" y="1414136"/>
                  </a:cubicBezTo>
                  <a:lnTo>
                    <a:pt x="0" y="103656"/>
                  </a:lnTo>
                  <a:cubicBezTo>
                    <a:pt x="0" y="46408"/>
                    <a:pt x="46408" y="0"/>
                    <a:pt x="10365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993A3">
                      <a:alpha val="100000"/>
                    </a:srgbClr>
                  </a:gs>
                  <a:gs pos="100000">
                    <a:srgbClr val="721839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1" id="11"/>
            <p:cNvSpPr txBox="true"/>
            <p:nvPr/>
          </p:nvSpPr>
          <p:spPr>
            <a:xfrm>
              <a:off x="0" y="-38100"/>
              <a:ext cx="1219606" cy="1555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2" id="12"/>
          <p:cNvGrpSpPr/>
          <p:nvPr/>
        </p:nvGrpSpPr>
        <p:grpSpPr>
          <a:xfrm rot="0">
            <a:off x="12033985" y="3935202"/>
            <a:ext cx="4630692" cy="5762866"/>
            <a:chOff x="0" y="0"/>
            <a:chExt cx="1219606" cy="1517792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1219606" cy="1517792"/>
            </a:xfrm>
            <a:custGeom>
              <a:avLst/>
              <a:gdLst/>
              <a:ahLst/>
              <a:cxnLst/>
              <a:rect r="r" b="b" t="t" l="l"/>
              <a:pathLst>
                <a:path h="1517792" w="1219606">
                  <a:moveTo>
                    <a:pt x="103656" y="0"/>
                  </a:moveTo>
                  <a:lnTo>
                    <a:pt x="1115950" y="0"/>
                  </a:lnTo>
                  <a:cubicBezTo>
                    <a:pt x="1173198" y="0"/>
                    <a:pt x="1219606" y="46408"/>
                    <a:pt x="1219606" y="103656"/>
                  </a:cubicBezTo>
                  <a:lnTo>
                    <a:pt x="1219606" y="1414136"/>
                  </a:lnTo>
                  <a:cubicBezTo>
                    <a:pt x="1219606" y="1471383"/>
                    <a:pt x="1173198" y="1517792"/>
                    <a:pt x="1115950" y="1517792"/>
                  </a:cubicBezTo>
                  <a:lnTo>
                    <a:pt x="103656" y="1517792"/>
                  </a:lnTo>
                  <a:cubicBezTo>
                    <a:pt x="76165" y="1517792"/>
                    <a:pt x="49799" y="1506871"/>
                    <a:pt x="30360" y="1487432"/>
                  </a:cubicBezTo>
                  <a:cubicBezTo>
                    <a:pt x="10921" y="1467992"/>
                    <a:pt x="0" y="1441627"/>
                    <a:pt x="0" y="1414136"/>
                  </a:cubicBezTo>
                  <a:lnTo>
                    <a:pt x="0" y="103656"/>
                  </a:lnTo>
                  <a:cubicBezTo>
                    <a:pt x="0" y="46408"/>
                    <a:pt x="46408" y="0"/>
                    <a:pt x="103656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993A3">
                      <a:alpha val="100000"/>
                    </a:srgbClr>
                  </a:gs>
                  <a:gs pos="100000">
                    <a:srgbClr val="721839">
                      <a:alpha val="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4" id="14"/>
            <p:cNvSpPr txBox="true"/>
            <p:nvPr/>
          </p:nvSpPr>
          <p:spPr>
            <a:xfrm>
              <a:off x="0" y="-38100"/>
              <a:ext cx="1219606" cy="1555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5" id="15"/>
          <p:cNvSpPr/>
          <p:nvPr/>
        </p:nvSpPr>
        <p:spPr>
          <a:xfrm flipH="false" flipV="false" rot="0">
            <a:off x="3638425" y="3485304"/>
            <a:ext cx="600489" cy="892619"/>
          </a:xfrm>
          <a:custGeom>
            <a:avLst/>
            <a:gdLst/>
            <a:ahLst/>
            <a:cxnLst/>
            <a:rect r="r" b="b" t="t" l="l"/>
            <a:pathLst>
              <a:path h="892619" w="600489">
                <a:moveTo>
                  <a:pt x="0" y="0"/>
                </a:moveTo>
                <a:lnTo>
                  <a:pt x="600489" y="0"/>
                </a:lnTo>
                <a:lnTo>
                  <a:pt x="600489" y="892619"/>
                </a:lnTo>
                <a:lnTo>
                  <a:pt x="0" y="892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6" id="16"/>
          <p:cNvSpPr txBox="true"/>
          <p:nvPr/>
        </p:nvSpPr>
        <p:spPr>
          <a:xfrm rot="0">
            <a:off x="1572650" y="1777165"/>
            <a:ext cx="15142701" cy="113476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9379"/>
              </a:lnSpc>
              <a:spcBef>
                <a:spcPct val="0"/>
              </a:spcBef>
            </a:pPr>
            <a:r>
              <a:rPr lang="en-US" sz="6699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PAIN → PLEASURE → CURIOSITY FRAMEWORK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2480029" y="4637134"/>
            <a:ext cx="2917281" cy="37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8"/>
              </a:lnSpc>
              <a:spcBef>
                <a:spcPct val="0"/>
              </a:spcBef>
            </a:pPr>
            <a:r>
              <a:rPr lang="en-US" b="true" sz="215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FIND THE PAIN:</a:t>
            </a:r>
          </a:p>
        </p:txBody>
      </p:sp>
      <p:sp>
        <p:nvSpPr>
          <p:cNvPr name="Freeform 18" id="18"/>
          <p:cNvSpPr/>
          <p:nvPr/>
        </p:nvSpPr>
        <p:spPr>
          <a:xfrm flipH="false" flipV="false" rot="0">
            <a:off x="8843756" y="3496364"/>
            <a:ext cx="600489" cy="892619"/>
          </a:xfrm>
          <a:custGeom>
            <a:avLst/>
            <a:gdLst/>
            <a:ahLst/>
            <a:cxnLst/>
            <a:rect r="r" b="b" t="t" l="l"/>
            <a:pathLst>
              <a:path h="892619" w="600489">
                <a:moveTo>
                  <a:pt x="0" y="0"/>
                </a:moveTo>
                <a:lnTo>
                  <a:pt x="600488" y="0"/>
                </a:lnTo>
                <a:lnTo>
                  <a:pt x="600488" y="892618"/>
                </a:lnTo>
                <a:lnTo>
                  <a:pt x="0" y="8926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4104691" y="3485304"/>
            <a:ext cx="600489" cy="892619"/>
          </a:xfrm>
          <a:custGeom>
            <a:avLst/>
            <a:gdLst/>
            <a:ahLst/>
            <a:cxnLst/>
            <a:rect r="r" b="b" t="t" l="l"/>
            <a:pathLst>
              <a:path h="892619" w="600489">
                <a:moveTo>
                  <a:pt x="0" y="0"/>
                </a:moveTo>
                <a:lnTo>
                  <a:pt x="600489" y="0"/>
                </a:lnTo>
                <a:lnTo>
                  <a:pt x="600489" y="892619"/>
                </a:lnTo>
                <a:lnTo>
                  <a:pt x="0" y="8926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0" id="20"/>
          <p:cNvSpPr txBox="true"/>
          <p:nvPr/>
        </p:nvSpPr>
        <p:spPr>
          <a:xfrm rot="0">
            <a:off x="1813495" y="5371750"/>
            <a:ext cx="4250349" cy="3848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26656" indent="-263328" lvl="1">
              <a:lnSpc>
                <a:spcPts val="3415"/>
              </a:lnSpc>
              <a:buAutoNum type="arabicPeriod" startAt="1"/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Lack of support</a:t>
            </a:r>
          </a:p>
          <a:p>
            <a:pPr algn="l" marL="526656" indent="-263328" lvl="1">
              <a:lnSpc>
                <a:spcPts val="3415"/>
              </a:lnSpc>
              <a:buAutoNum type="arabicPeriod" startAt="1"/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leads</a:t>
            </a:r>
          </a:p>
          <a:p>
            <a:pPr algn="l" marL="526656" indent="-263328" lvl="1">
              <a:lnSpc>
                <a:spcPts val="3415"/>
              </a:lnSpc>
              <a:buAutoNum type="arabicPeriod" startAt="1"/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Low commission splits</a:t>
            </a:r>
          </a:p>
          <a:p>
            <a:pPr algn="l" marL="526656" indent="-263328" lvl="1">
              <a:lnSpc>
                <a:spcPts val="3415"/>
              </a:lnSpc>
              <a:buAutoNum type="arabicPeriod" startAt="1"/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retirement plan / growth path</a:t>
            </a:r>
          </a:p>
          <a:p>
            <a:pPr algn="l" marL="526656" indent="-263328" lvl="1">
              <a:lnSpc>
                <a:spcPts val="3415"/>
              </a:lnSpc>
              <a:buAutoNum type="arabicPeriod" startAt="1"/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Bad or no culture/community</a:t>
            </a:r>
          </a:p>
          <a:p>
            <a:pPr algn="l" marL="526656" indent="-263328" lvl="1">
              <a:lnSpc>
                <a:spcPts val="3415"/>
              </a:lnSpc>
              <a:spcBef>
                <a:spcPct val="0"/>
              </a:spcBef>
              <a:buAutoNum type="arabicPeriod" startAt="1"/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No training / accountability</a:t>
            </a:r>
          </a:p>
        </p:txBody>
      </p:sp>
      <p:sp>
        <p:nvSpPr>
          <p:cNvPr name="TextBox 21" id="21"/>
          <p:cNvSpPr txBox="true"/>
          <p:nvPr/>
        </p:nvSpPr>
        <p:spPr>
          <a:xfrm rot="0">
            <a:off x="7685360" y="4698200"/>
            <a:ext cx="2917281" cy="754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8"/>
              </a:lnSpc>
              <a:spcBef>
                <a:spcPct val="0"/>
              </a:spcBef>
            </a:pPr>
            <a:r>
              <a:rPr lang="en-US" b="true" sz="215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PAINT THE PLEASURE:</a:t>
            </a:r>
          </a:p>
        </p:txBody>
      </p:sp>
      <p:sp>
        <p:nvSpPr>
          <p:cNvPr name="TextBox 22" id="22"/>
          <p:cNvSpPr txBox="true"/>
          <p:nvPr/>
        </p:nvSpPr>
        <p:spPr>
          <a:xfrm rot="0">
            <a:off x="7262649" y="5942740"/>
            <a:ext cx="3762702" cy="17001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  <a:spcBef>
                <a:spcPct val="0"/>
              </a:spcBef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Ask: “What wou</a:t>
            </a: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ld doubling or tripling your income do for you?”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12946295" y="4725585"/>
            <a:ext cx="2917281" cy="37385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018"/>
              </a:lnSpc>
              <a:spcBef>
                <a:spcPct val="0"/>
              </a:spcBef>
            </a:pPr>
            <a:r>
              <a:rPr lang="en-US" b="true" sz="2156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SPARK CURIOSITY: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12421537" y="5728427"/>
            <a:ext cx="3855587" cy="21287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415"/>
              </a:lnSpc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Lead with the vide</a:t>
            </a: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 and 3-way call</a:t>
            </a:r>
          </a:p>
          <a:p>
            <a:pPr algn="ctr">
              <a:lnSpc>
                <a:spcPts val="3415"/>
              </a:lnSpc>
            </a:pPr>
          </a:p>
          <a:p>
            <a:pPr algn="ctr">
              <a:lnSpc>
                <a:spcPts val="3415"/>
              </a:lnSpc>
            </a:pPr>
            <a:r>
              <a:rPr lang="en-US" sz="243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Curiosity is the gateway to the close</a:t>
            </a:r>
          </a:p>
        </p:txBody>
      </p:sp>
      <p:sp>
        <p:nvSpPr>
          <p:cNvPr name="Freeform 25" id="25"/>
          <p:cNvSpPr/>
          <p:nvPr/>
        </p:nvSpPr>
        <p:spPr>
          <a:xfrm flipH="false" flipV="false" rot="0">
            <a:off x="14104691" y="346430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6" y="0"/>
                </a:lnTo>
                <a:lnTo>
                  <a:pt x="1554696" y="973535"/>
                </a:lnTo>
                <a:lnTo>
                  <a:pt x="0" y="9735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465" r="0" b="-31230"/>
            </a:stretch>
          </a:blipFill>
        </p:spPr>
      </p:sp>
      <p:sp>
        <p:nvSpPr>
          <p:cNvPr name="Freeform 26" id="26"/>
          <p:cNvSpPr/>
          <p:nvPr/>
        </p:nvSpPr>
        <p:spPr>
          <a:xfrm flipH="false" flipV="false" rot="0">
            <a:off x="15925939" y="377721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7315201" y="3693061"/>
            <a:ext cx="15928354" cy="2900878"/>
            <a:chOff x="0" y="0"/>
            <a:chExt cx="4195122" cy="76401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4195122" cy="764017"/>
            </a:xfrm>
            <a:custGeom>
              <a:avLst/>
              <a:gdLst/>
              <a:ahLst/>
              <a:cxnLst/>
              <a:rect r="r" b="b" t="t" l="l"/>
              <a:pathLst>
                <a:path h="764017" w="4195122">
                  <a:moveTo>
                    <a:pt x="0" y="0"/>
                  </a:moveTo>
                  <a:lnTo>
                    <a:pt x="4195122" y="0"/>
                  </a:lnTo>
                  <a:lnTo>
                    <a:pt x="4195122" y="764017"/>
                  </a:lnTo>
                  <a:lnTo>
                    <a:pt x="0" y="764017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4195122" cy="80211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-484152" y="6190689"/>
            <a:ext cx="3891050" cy="964373"/>
            <a:chOff x="0" y="0"/>
            <a:chExt cx="1024803" cy="253991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1024803" cy="253991"/>
            </a:xfrm>
            <a:custGeom>
              <a:avLst/>
              <a:gdLst/>
              <a:ahLst/>
              <a:cxnLst/>
              <a:rect r="r" b="b" t="t" l="l"/>
              <a:pathLst>
                <a:path h="253991" w="1024803">
                  <a:moveTo>
                    <a:pt x="0" y="0"/>
                  </a:moveTo>
                  <a:lnTo>
                    <a:pt x="1024803" y="0"/>
                  </a:lnTo>
                  <a:lnTo>
                    <a:pt x="1024803" y="253991"/>
                  </a:lnTo>
                  <a:lnTo>
                    <a:pt x="0" y="253991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1024803" cy="29209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9" id="9"/>
          <p:cNvSpPr/>
          <p:nvPr/>
        </p:nvSpPr>
        <p:spPr>
          <a:xfrm flipH="false" flipV="false" rot="0">
            <a:off x="1398583" y="3309803"/>
            <a:ext cx="2867646" cy="745588"/>
          </a:xfrm>
          <a:custGeom>
            <a:avLst/>
            <a:gdLst/>
            <a:ahLst/>
            <a:cxnLst/>
            <a:rect r="r" b="b" t="t" l="l"/>
            <a:pathLst>
              <a:path h="745588" w="2867646">
                <a:moveTo>
                  <a:pt x="0" y="0"/>
                </a:moveTo>
                <a:lnTo>
                  <a:pt x="2867646" y="0"/>
                </a:lnTo>
                <a:lnTo>
                  <a:pt x="2867646" y="745588"/>
                </a:lnTo>
                <a:lnTo>
                  <a:pt x="0" y="74558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15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0" id="10"/>
          <p:cNvSpPr txBox="true"/>
          <p:nvPr/>
        </p:nvSpPr>
        <p:spPr>
          <a:xfrm rot="0">
            <a:off x="1333255" y="4089228"/>
            <a:ext cx="4120386" cy="1898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72"/>
              </a:lnSpc>
              <a:spcBef>
                <a:spcPct val="0"/>
              </a:spcBef>
            </a:pPr>
            <a:r>
              <a:rPr lang="en-US" sz="1112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THE EXP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333255" y="5618603"/>
            <a:ext cx="6194105" cy="189899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5572"/>
              </a:lnSpc>
              <a:spcBef>
                <a:spcPct val="0"/>
              </a:spcBef>
            </a:pPr>
            <a:r>
              <a:rPr lang="en-US" sz="11122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OPENER</a:t>
            </a:r>
          </a:p>
        </p:txBody>
      </p:sp>
      <p:sp>
        <p:nvSpPr>
          <p:cNvPr name="Freeform 12" id="12"/>
          <p:cNvSpPr/>
          <p:nvPr/>
        </p:nvSpPr>
        <p:spPr>
          <a:xfrm flipH="false" flipV="false" rot="0">
            <a:off x="1461373" y="564617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7" y="0"/>
                </a:lnTo>
                <a:lnTo>
                  <a:pt x="1554697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28465" r="0" b="-3123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0">
            <a:off x="3282621" y="595909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4" id="14"/>
          <p:cNvSpPr txBox="true"/>
          <p:nvPr/>
        </p:nvSpPr>
        <p:spPr>
          <a:xfrm rot="0">
            <a:off x="7527361" y="2041967"/>
            <a:ext cx="9758051" cy="669723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4449"/>
              </a:lnSpc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Use only after discovery</a:t>
            </a:r>
          </a:p>
          <a:p>
            <a:pPr algn="l">
              <a:lnSpc>
                <a:spcPts val="4449"/>
              </a:lnSpc>
            </a:pPr>
          </a:p>
          <a:p>
            <a:pPr algn="l">
              <a:lnSpc>
                <a:spcPts val="4449"/>
              </a:lnSpc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“Would you be open-minded enough to look at a global company that’s helping agents:</a:t>
            </a:r>
          </a:p>
          <a:p>
            <a:pPr algn="l">
              <a:lnSpc>
                <a:spcPts val="4449"/>
              </a:lnSpc>
            </a:pPr>
          </a:p>
          <a:p>
            <a:pPr algn="l" marL="686246" indent="-343123" lvl="1">
              <a:lnSpc>
                <a:spcPts val="4449"/>
              </a:lnSpc>
              <a:buFont typeface="Arial"/>
              <a:buChar char="•"/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Double </a:t>
            </a: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and even triple their income</a:t>
            </a:r>
          </a:p>
          <a:p>
            <a:pPr algn="l" marL="686246" indent="-343123" lvl="1">
              <a:lnSpc>
                <a:spcPts val="4449"/>
              </a:lnSpc>
              <a:buFont typeface="Arial"/>
              <a:buChar char="•"/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Get nat</a:t>
            </a: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ional &amp; international leads</a:t>
            </a:r>
          </a:p>
          <a:p>
            <a:pPr algn="l" marL="686246" indent="-343123" lvl="1">
              <a:lnSpc>
                <a:spcPts val="4449"/>
              </a:lnSpc>
              <a:buFont typeface="Arial"/>
              <a:buChar char="•"/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Earn stock ownership</a:t>
            </a:r>
          </a:p>
          <a:p>
            <a:pPr algn="l" marL="686246" indent="-343123" lvl="1">
              <a:lnSpc>
                <a:spcPts val="4449"/>
              </a:lnSpc>
              <a:buFont typeface="Arial"/>
              <a:buChar char="•"/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Keep up to 100%+ commissions</a:t>
            </a:r>
          </a:p>
          <a:p>
            <a:pPr algn="l" marL="686246" indent="-343123" lvl="1">
              <a:lnSpc>
                <a:spcPts val="4449"/>
              </a:lnSpc>
              <a:buFont typeface="Arial"/>
              <a:buChar char="•"/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B</a:t>
            </a: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uild long-term income even after retirement</a:t>
            </a:r>
          </a:p>
          <a:p>
            <a:pPr algn="l" marL="686246" indent="-343123" lvl="1">
              <a:lnSpc>
                <a:spcPts val="4449"/>
              </a:lnSpc>
              <a:spcBef>
                <a:spcPct val="0"/>
              </a:spcBef>
              <a:buFont typeface="Arial"/>
              <a:buChar char="•"/>
            </a:pPr>
            <a:r>
              <a:rPr lang="en-US" sz="3178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Would any of that interest you?”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904732" y="4345113"/>
            <a:ext cx="7690777" cy="1384953"/>
            <a:chOff x="0" y="0"/>
            <a:chExt cx="2025554" cy="364761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2025554" cy="364761"/>
            </a:xfrm>
            <a:custGeom>
              <a:avLst/>
              <a:gdLst/>
              <a:ahLst/>
              <a:cxnLst/>
              <a:rect r="r" b="b" t="t" l="l"/>
              <a:pathLst>
                <a:path h="364761" w="2025554">
                  <a:moveTo>
                    <a:pt x="0" y="0"/>
                  </a:moveTo>
                  <a:lnTo>
                    <a:pt x="2025554" y="0"/>
                  </a:lnTo>
                  <a:lnTo>
                    <a:pt x="2025554" y="364761"/>
                  </a:lnTo>
                  <a:lnTo>
                    <a:pt x="0" y="364761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2025554" cy="40286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6" id="6"/>
          <p:cNvSpPr txBox="true"/>
          <p:nvPr/>
        </p:nvSpPr>
        <p:spPr>
          <a:xfrm rot="0">
            <a:off x="1028700" y="3553582"/>
            <a:ext cx="5204992" cy="370141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630"/>
              </a:lnSpc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VIDEO + FOLLOW-UP FLOW</a:t>
            </a:r>
          </a:p>
        </p:txBody>
      </p:sp>
      <p:grpSp>
        <p:nvGrpSpPr>
          <p:cNvPr name="Group 7" id="7"/>
          <p:cNvGrpSpPr/>
          <p:nvPr/>
        </p:nvGrpSpPr>
        <p:grpSpPr>
          <a:xfrm rot="0">
            <a:off x="7331545" y="872889"/>
            <a:ext cx="9927755" cy="2316512"/>
            <a:chOff x="0" y="0"/>
            <a:chExt cx="1972482" cy="460253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1972482" cy="460253"/>
            </a:xfrm>
            <a:custGeom>
              <a:avLst/>
              <a:gdLst/>
              <a:ahLst/>
              <a:cxnLst/>
              <a:rect r="r" b="b" t="t" l="l"/>
              <a:pathLst>
                <a:path h="460253" w="1972482">
                  <a:moveTo>
                    <a:pt x="27294" y="0"/>
                  </a:moveTo>
                  <a:lnTo>
                    <a:pt x="1945188" y="0"/>
                  </a:lnTo>
                  <a:cubicBezTo>
                    <a:pt x="1952427" y="0"/>
                    <a:pt x="1959370" y="2876"/>
                    <a:pt x="1964488" y="7994"/>
                  </a:cubicBezTo>
                  <a:cubicBezTo>
                    <a:pt x="1969607" y="13113"/>
                    <a:pt x="1972482" y="20055"/>
                    <a:pt x="1972482" y="27294"/>
                  </a:cubicBezTo>
                  <a:lnTo>
                    <a:pt x="1972482" y="432959"/>
                  </a:lnTo>
                  <a:cubicBezTo>
                    <a:pt x="1972482" y="448033"/>
                    <a:pt x="1960263" y="460253"/>
                    <a:pt x="1945188" y="460253"/>
                  </a:cubicBezTo>
                  <a:lnTo>
                    <a:pt x="27294" y="460253"/>
                  </a:lnTo>
                  <a:cubicBezTo>
                    <a:pt x="12220" y="460253"/>
                    <a:pt x="0" y="448033"/>
                    <a:pt x="0" y="432959"/>
                  </a:cubicBezTo>
                  <a:lnTo>
                    <a:pt x="0" y="27294"/>
                  </a:lnTo>
                  <a:cubicBezTo>
                    <a:pt x="0" y="12220"/>
                    <a:pt x="12220" y="0"/>
                    <a:pt x="2729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0" y="-38100"/>
              <a:ext cx="1972482" cy="498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391266" y="2308353"/>
            <a:ext cx="576123" cy="576123"/>
          </a:xfrm>
          <a:custGeom>
            <a:avLst/>
            <a:gdLst/>
            <a:ahLst/>
            <a:cxnLst/>
            <a:rect r="r" b="b" t="t" l="l"/>
            <a:pathLst>
              <a:path h="576123" w="576123">
                <a:moveTo>
                  <a:pt x="0" y="0"/>
                </a:moveTo>
                <a:lnTo>
                  <a:pt x="576123" y="0"/>
                </a:lnTo>
                <a:lnTo>
                  <a:pt x="576123" y="576123"/>
                </a:lnTo>
                <a:lnTo>
                  <a:pt x="0" y="57612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1" id="11"/>
          <p:cNvGrpSpPr/>
          <p:nvPr/>
        </p:nvGrpSpPr>
        <p:grpSpPr>
          <a:xfrm rot="0">
            <a:off x="7331545" y="3639264"/>
            <a:ext cx="9927755" cy="2316512"/>
            <a:chOff x="0" y="0"/>
            <a:chExt cx="1972482" cy="460253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972482" cy="460253"/>
            </a:xfrm>
            <a:custGeom>
              <a:avLst/>
              <a:gdLst/>
              <a:ahLst/>
              <a:cxnLst/>
              <a:rect r="r" b="b" t="t" l="l"/>
              <a:pathLst>
                <a:path h="460253" w="1972482">
                  <a:moveTo>
                    <a:pt x="27294" y="0"/>
                  </a:moveTo>
                  <a:lnTo>
                    <a:pt x="1945188" y="0"/>
                  </a:lnTo>
                  <a:cubicBezTo>
                    <a:pt x="1952427" y="0"/>
                    <a:pt x="1959370" y="2876"/>
                    <a:pt x="1964488" y="7994"/>
                  </a:cubicBezTo>
                  <a:cubicBezTo>
                    <a:pt x="1969607" y="13113"/>
                    <a:pt x="1972482" y="20055"/>
                    <a:pt x="1972482" y="27294"/>
                  </a:cubicBezTo>
                  <a:lnTo>
                    <a:pt x="1972482" y="432959"/>
                  </a:lnTo>
                  <a:cubicBezTo>
                    <a:pt x="1972482" y="448033"/>
                    <a:pt x="1960263" y="460253"/>
                    <a:pt x="1945188" y="460253"/>
                  </a:cubicBezTo>
                  <a:lnTo>
                    <a:pt x="27294" y="460253"/>
                  </a:lnTo>
                  <a:cubicBezTo>
                    <a:pt x="12220" y="460253"/>
                    <a:pt x="0" y="448033"/>
                    <a:pt x="0" y="432959"/>
                  </a:cubicBezTo>
                  <a:lnTo>
                    <a:pt x="0" y="27294"/>
                  </a:lnTo>
                  <a:cubicBezTo>
                    <a:pt x="0" y="12220"/>
                    <a:pt x="12220" y="0"/>
                    <a:pt x="2729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972482" cy="4983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7331545" y="6403451"/>
            <a:ext cx="9927755" cy="2854849"/>
            <a:chOff x="0" y="0"/>
            <a:chExt cx="1972482" cy="56721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972482" cy="567212"/>
            </a:xfrm>
            <a:custGeom>
              <a:avLst/>
              <a:gdLst/>
              <a:ahLst/>
              <a:cxnLst/>
              <a:rect r="r" b="b" t="t" l="l"/>
              <a:pathLst>
                <a:path h="567212" w="1972482">
                  <a:moveTo>
                    <a:pt x="27294" y="0"/>
                  </a:moveTo>
                  <a:lnTo>
                    <a:pt x="1945188" y="0"/>
                  </a:lnTo>
                  <a:cubicBezTo>
                    <a:pt x="1952427" y="0"/>
                    <a:pt x="1959370" y="2876"/>
                    <a:pt x="1964488" y="7994"/>
                  </a:cubicBezTo>
                  <a:cubicBezTo>
                    <a:pt x="1969607" y="13113"/>
                    <a:pt x="1972482" y="20055"/>
                    <a:pt x="1972482" y="27294"/>
                  </a:cubicBezTo>
                  <a:lnTo>
                    <a:pt x="1972482" y="539918"/>
                  </a:lnTo>
                  <a:cubicBezTo>
                    <a:pt x="1972482" y="554992"/>
                    <a:pt x="1960263" y="567212"/>
                    <a:pt x="1945188" y="567212"/>
                  </a:cubicBezTo>
                  <a:lnTo>
                    <a:pt x="27294" y="567212"/>
                  </a:lnTo>
                  <a:cubicBezTo>
                    <a:pt x="12220" y="567212"/>
                    <a:pt x="0" y="554992"/>
                    <a:pt x="0" y="539918"/>
                  </a:cubicBezTo>
                  <a:lnTo>
                    <a:pt x="0" y="27294"/>
                  </a:lnTo>
                  <a:cubicBezTo>
                    <a:pt x="0" y="12220"/>
                    <a:pt x="12220" y="0"/>
                    <a:pt x="27294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68000"/>
                  </a:srgbClr>
                </a:gs>
                <a:gs pos="100000">
                  <a:srgbClr val="721839">
                    <a:alpha val="680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68000"/>
                    </a:srgbClr>
                  </a:gs>
                  <a:gs pos="100000">
                    <a:srgbClr val="FFFBFD">
                      <a:alpha val="4726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972482" cy="60531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0">
            <a:off x="6855513" y="1529851"/>
            <a:ext cx="952063" cy="952063"/>
          </a:xfrm>
          <a:custGeom>
            <a:avLst/>
            <a:gdLst/>
            <a:ahLst/>
            <a:cxnLst/>
            <a:rect r="r" b="b" t="t" l="l"/>
            <a:pathLst>
              <a:path h="952063" w="952063">
                <a:moveTo>
                  <a:pt x="0" y="0"/>
                </a:moveTo>
                <a:lnTo>
                  <a:pt x="952063" y="0"/>
                </a:lnTo>
                <a:lnTo>
                  <a:pt x="952063" y="952063"/>
                </a:lnTo>
                <a:lnTo>
                  <a:pt x="0" y="952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8338571" y="1740321"/>
            <a:ext cx="7913703" cy="1082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“Great — I’ll send you a short 7–9 minute video.”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9386560" y="1141602"/>
            <a:ext cx="5817724" cy="438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b="true" sz="2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 1: ASK PERMISSION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6855513" y="4321489"/>
            <a:ext cx="952063" cy="952063"/>
          </a:xfrm>
          <a:custGeom>
            <a:avLst/>
            <a:gdLst/>
            <a:ahLst/>
            <a:cxnLst/>
            <a:rect r="r" b="b" t="t" l="l"/>
            <a:pathLst>
              <a:path h="952063" w="952063">
                <a:moveTo>
                  <a:pt x="0" y="0"/>
                </a:moveTo>
                <a:lnTo>
                  <a:pt x="952063" y="0"/>
                </a:lnTo>
                <a:lnTo>
                  <a:pt x="952063" y="952063"/>
                </a:lnTo>
                <a:lnTo>
                  <a:pt x="0" y="952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6855513" y="7354844"/>
            <a:ext cx="952063" cy="952063"/>
          </a:xfrm>
          <a:custGeom>
            <a:avLst/>
            <a:gdLst/>
            <a:ahLst/>
            <a:cxnLst/>
            <a:rect r="r" b="b" t="t" l="l"/>
            <a:pathLst>
              <a:path h="952063" w="952063">
                <a:moveTo>
                  <a:pt x="0" y="0"/>
                </a:moveTo>
                <a:lnTo>
                  <a:pt x="952063" y="0"/>
                </a:lnTo>
                <a:lnTo>
                  <a:pt x="952063" y="952063"/>
                </a:lnTo>
                <a:lnTo>
                  <a:pt x="0" y="95206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22" id="22"/>
          <p:cNvSpPr txBox="true"/>
          <p:nvPr/>
        </p:nvSpPr>
        <p:spPr>
          <a:xfrm rot="0">
            <a:off x="8638351" y="4468993"/>
            <a:ext cx="7015190" cy="10822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“If I send it now, when can you watch it?”</a:t>
            </a:r>
          </a:p>
        </p:txBody>
      </p:sp>
      <p:sp>
        <p:nvSpPr>
          <p:cNvPr name="TextBox 23" id="23"/>
          <p:cNvSpPr txBox="true"/>
          <p:nvPr/>
        </p:nvSpPr>
        <p:spPr>
          <a:xfrm rot="0">
            <a:off x="9237084" y="3868111"/>
            <a:ext cx="5817724" cy="438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b="true" sz="2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 2: TIME-LOCK</a:t>
            </a:r>
          </a:p>
        </p:txBody>
      </p:sp>
      <p:sp>
        <p:nvSpPr>
          <p:cNvPr name="TextBox 24" id="24"/>
          <p:cNvSpPr txBox="true"/>
          <p:nvPr/>
        </p:nvSpPr>
        <p:spPr>
          <a:xfrm rot="0">
            <a:off x="8189095" y="7296145"/>
            <a:ext cx="8378128" cy="163437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367"/>
              </a:lnSpc>
            </a:pPr>
            <a:r>
              <a:rPr lang="en-US" sz="31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“Perfect — let’s schedule a quick follow-up with me and XXX after you watch.</a:t>
            </a:r>
          </a:p>
          <a:p>
            <a:pPr algn="ctr">
              <a:lnSpc>
                <a:spcPts val="4367"/>
              </a:lnSpc>
              <a:spcBef>
                <a:spcPct val="0"/>
              </a:spcBef>
            </a:pPr>
            <a:r>
              <a:rPr lang="en-US" sz="3119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Would ___ or ___ work for you?”</a:t>
            </a:r>
          </a:p>
        </p:txBody>
      </p:sp>
      <p:sp>
        <p:nvSpPr>
          <p:cNvPr name="TextBox 25" id="25"/>
          <p:cNvSpPr txBox="true"/>
          <p:nvPr/>
        </p:nvSpPr>
        <p:spPr>
          <a:xfrm rot="0">
            <a:off x="8937304" y="6727301"/>
            <a:ext cx="6716237" cy="4389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630"/>
              </a:lnSpc>
              <a:spcBef>
                <a:spcPct val="0"/>
              </a:spcBef>
            </a:pPr>
            <a:r>
              <a:rPr lang="en-US" b="true" sz="2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STEP 3: SCHEDULE THE FOLLOW-UP</a:t>
            </a:r>
          </a:p>
        </p:txBody>
      </p:sp>
      <p:sp>
        <p:nvSpPr>
          <p:cNvPr name="Freeform 26" id="26"/>
          <p:cNvSpPr/>
          <p:nvPr/>
        </p:nvSpPr>
        <p:spPr>
          <a:xfrm flipH="false" flipV="false" rot="0">
            <a:off x="1461373" y="564617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7" y="0"/>
                </a:lnTo>
                <a:lnTo>
                  <a:pt x="1554697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-28465" r="0" b="-31230"/>
            </a:stretch>
          </a:blipFill>
        </p:spPr>
      </p:sp>
      <p:sp>
        <p:nvSpPr>
          <p:cNvPr name="Freeform 27" id="27"/>
          <p:cNvSpPr/>
          <p:nvPr/>
        </p:nvSpPr>
        <p:spPr>
          <a:xfrm flipH="false" flipV="false" rot="0">
            <a:off x="3282621" y="595909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0" t="0" r="0" b="0"/>
            </a:stretch>
          </a:blipFill>
        </p:spPr>
      </p:sp>
      <p:sp>
        <p:nvSpPr>
          <p:cNvPr name="TextBox 28" id="28"/>
          <p:cNvSpPr txBox="true"/>
          <p:nvPr/>
        </p:nvSpPr>
        <p:spPr>
          <a:xfrm rot="0">
            <a:off x="968321" y="7867950"/>
            <a:ext cx="5817724" cy="135335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3630"/>
              </a:lnSpc>
              <a:spcBef>
                <a:spcPct val="0"/>
              </a:spcBef>
            </a:pPr>
            <a:r>
              <a:rPr lang="en-US" b="true" sz="2593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TIP: </a:t>
            </a:r>
            <a:r>
              <a:rPr lang="en-US" sz="2593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NEVER END THE CALL WITHOUT A FOLLOW-UP BOOKED.</a:t>
            </a:r>
          </a:p>
        </p:txBody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121582" y="3527346"/>
            <a:ext cx="13738435" cy="5730954"/>
            <a:chOff x="0" y="0"/>
            <a:chExt cx="3618353" cy="1509387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3618353" cy="1509387"/>
            </a:xfrm>
            <a:custGeom>
              <a:avLst/>
              <a:gdLst/>
              <a:ahLst/>
              <a:cxnLst/>
              <a:rect r="r" b="b" t="t" l="l"/>
              <a:pathLst>
                <a:path h="1509387" w="3618353">
                  <a:moveTo>
                    <a:pt x="0" y="0"/>
                  </a:moveTo>
                  <a:lnTo>
                    <a:pt x="3618353" y="0"/>
                  </a:lnTo>
                  <a:lnTo>
                    <a:pt x="3618353" y="1509387"/>
                  </a:lnTo>
                  <a:lnTo>
                    <a:pt x="0" y="1509387"/>
                  </a:lnTo>
                  <a:close/>
                </a:path>
              </a:pathLst>
            </a:custGeom>
            <a:gradFill rotWithShape="true">
              <a:gsLst>
                <a:gs pos="0">
                  <a:srgbClr val="862C41">
                    <a:alpha val="100000"/>
                  </a:srgbClr>
                </a:gs>
                <a:gs pos="100000">
                  <a:srgbClr val="721839">
                    <a:alpha val="0"/>
                  </a:srgbClr>
                </a:gs>
              </a:gsLst>
              <a:lin ang="0"/>
            </a:gradFill>
          </p:spPr>
        </p:sp>
        <p:sp>
          <p:nvSpPr>
            <p:cNvPr name="TextBox 5" id="5"/>
            <p:cNvSpPr txBox="true"/>
            <p:nvPr/>
          </p:nvSpPr>
          <p:spPr>
            <a:xfrm>
              <a:off x="0" y="-38100"/>
              <a:ext cx="3618353" cy="154748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" id="6"/>
          <p:cNvGrpSpPr/>
          <p:nvPr/>
        </p:nvGrpSpPr>
        <p:grpSpPr>
          <a:xfrm rot="0">
            <a:off x="10497571" y="-704361"/>
            <a:ext cx="5928000" cy="12478873"/>
            <a:chOff x="0" y="0"/>
            <a:chExt cx="711798" cy="1498388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711798" cy="1498388"/>
            </a:xfrm>
            <a:custGeom>
              <a:avLst/>
              <a:gdLst/>
              <a:ahLst/>
              <a:cxnLst/>
              <a:rect r="r" b="b" t="t" l="l"/>
              <a:pathLst>
                <a:path h="1498388" w="711798">
                  <a:moveTo>
                    <a:pt x="0" y="0"/>
                  </a:moveTo>
                  <a:lnTo>
                    <a:pt x="711798" y="0"/>
                  </a:lnTo>
                  <a:lnTo>
                    <a:pt x="711798" y="1498388"/>
                  </a:lnTo>
                  <a:lnTo>
                    <a:pt x="0" y="1498388"/>
                  </a:lnTo>
                  <a:close/>
                </a:path>
              </a:pathLst>
            </a:custGeom>
            <a:blipFill>
              <a:blip r:embed="rId3"/>
              <a:stretch>
                <a:fillRect l="-38413" t="0" r="-38413" b="0"/>
              </a:stretch>
            </a:blipFill>
          </p:spPr>
        </p:sp>
      </p:grpSp>
      <p:sp>
        <p:nvSpPr>
          <p:cNvPr name="TextBox 8" id="8"/>
          <p:cNvSpPr txBox="true"/>
          <p:nvPr/>
        </p:nvSpPr>
        <p:spPr>
          <a:xfrm rot="0">
            <a:off x="1333255" y="512132"/>
            <a:ext cx="882750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OBJECTION</a:t>
            </a:r>
          </a:p>
        </p:txBody>
      </p:sp>
      <p:sp>
        <p:nvSpPr>
          <p:cNvPr name="Freeform 9" id="9"/>
          <p:cNvSpPr/>
          <p:nvPr/>
        </p:nvSpPr>
        <p:spPr>
          <a:xfrm flipH="false" flipV="false" rot="0">
            <a:off x="6019233" y="683582"/>
            <a:ext cx="728402" cy="728402"/>
          </a:xfrm>
          <a:custGeom>
            <a:avLst/>
            <a:gdLst/>
            <a:ahLst/>
            <a:cxnLst/>
            <a:rect r="r" b="b" t="t" l="l"/>
            <a:pathLst>
              <a:path h="728402" w="728402">
                <a:moveTo>
                  <a:pt x="0" y="0"/>
                </a:moveTo>
                <a:lnTo>
                  <a:pt x="728402" y="0"/>
                </a:lnTo>
                <a:lnTo>
                  <a:pt x="728402" y="728401"/>
                </a:lnTo>
                <a:lnTo>
                  <a:pt x="0" y="72840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60000"/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0" id="10"/>
          <p:cNvSpPr/>
          <p:nvPr/>
        </p:nvSpPr>
        <p:spPr>
          <a:xfrm flipH="false" flipV="false" rot="0">
            <a:off x="8338700" y="683582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6" y="0"/>
                </a:lnTo>
                <a:lnTo>
                  <a:pt x="1554696" y="973535"/>
                </a:lnTo>
                <a:lnTo>
                  <a:pt x="0" y="97353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-28465" r="0" b="-3123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8239200" y="1820948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6" y="0"/>
                </a:lnTo>
                <a:lnTo>
                  <a:pt x="1753696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333255" y="1752083"/>
            <a:ext cx="6464540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12599"/>
              </a:lnSpc>
              <a:spcBef>
                <a:spcPct val="0"/>
              </a:spcBef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HANDLING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424948" y="3710625"/>
            <a:ext cx="9567949" cy="51237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b="true" sz="26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“I need a local office.” 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→ “How often do you go now?” + Regus access</a:t>
            </a:r>
          </a:p>
          <a:p>
            <a:pPr algn="l">
              <a:lnSpc>
                <a:spcPts val="3713"/>
              </a:lnSpc>
            </a:pPr>
          </a:p>
          <a:p>
            <a:pPr algn="l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b="true" sz="26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“eXp </a:t>
            </a:r>
            <a:r>
              <a:rPr lang="en-US" b="true" sz="26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is a pyramid scheme.” 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→ “What makes you feel that way?” + explain Corporati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on/NASDAQ</a:t>
            </a:r>
          </a:p>
          <a:p>
            <a:pPr algn="l">
              <a:lnSpc>
                <a:spcPts val="3713"/>
              </a:lnSpc>
            </a:pPr>
          </a:p>
          <a:p>
            <a:pPr algn="l" marL="572685" indent="-286343" lvl="1">
              <a:lnSpc>
                <a:spcPts val="3713"/>
              </a:lnSpc>
              <a:buFont typeface="Arial"/>
              <a:buChar char="•"/>
            </a:pPr>
            <a:r>
              <a:rPr lang="en-US" b="true" sz="26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“I’m not tech savvy.”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→ Only MLS, SkySlope &amp; Slack required</a:t>
            </a:r>
          </a:p>
          <a:p>
            <a:pPr algn="l">
              <a:lnSpc>
                <a:spcPts val="3713"/>
              </a:lnSpc>
            </a:pPr>
          </a:p>
          <a:p>
            <a:pPr algn="l" marL="572685" indent="-286343" lvl="1">
              <a:lnSpc>
                <a:spcPts val="3713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2652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“I’m loyal / my broker is family.”</a:t>
            </a:r>
            <a:r>
              <a:rPr lang="en-US" sz="2652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→ “Aside from loyalty, is there anything you wish you had more of?”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1028700" y="1181100"/>
            <a:ext cx="7225240" cy="353949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>
              <a:lnSpc>
                <a:spcPts val="9180"/>
              </a:lnSpc>
            </a:pPr>
            <a:r>
              <a:rPr lang="en-US" sz="9000">
                <a:solidFill>
                  <a:srgbClr val="FFFFFF"/>
                </a:solidFill>
                <a:latin typeface="Anton"/>
                <a:ea typeface="Anton"/>
                <a:cs typeface="Anton"/>
                <a:sym typeface="Anton"/>
              </a:rPr>
              <a:t>THE 3 MOST POWERFUL PHRASES</a:t>
            </a:r>
          </a:p>
        </p:txBody>
      </p:sp>
      <p:grpSp>
        <p:nvGrpSpPr>
          <p:cNvPr name="Group 4" id="4"/>
          <p:cNvGrpSpPr/>
          <p:nvPr/>
        </p:nvGrpSpPr>
        <p:grpSpPr>
          <a:xfrm rot="0">
            <a:off x="-653625" y="5359496"/>
            <a:ext cx="19198040" cy="3023063"/>
            <a:chOff x="0" y="0"/>
            <a:chExt cx="2305185" cy="362991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305185" cy="362991"/>
            </a:xfrm>
            <a:custGeom>
              <a:avLst/>
              <a:gdLst/>
              <a:ahLst/>
              <a:cxnLst/>
              <a:rect r="r" b="b" t="t" l="l"/>
              <a:pathLst>
                <a:path h="362991" w="2305185">
                  <a:moveTo>
                    <a:pt x="0" y="0"/>
                  </a:moveTo>
                  <a:lnTo>
                    <a:pt x="2305185" y="0"/>
                  </a:lnTo>
                  <a:lnTo>
                    <a:pt x="2305185" y="362991"/>
                  </a:lnTo>
                  <a:lnTo>
                    <a:pt x="0" y="362991"/>
                  </a:lnTo>
                  <a:close/>
                </a:path>
              </a:pathLst>
            </a:custGeom>
            <a:blipFill>
              <a:blip r:embed="rId3"/>
              <a:stretch>
                <a:fillRect l="0" t="-161551" r="0" b="-161551"/>
              </a:stretch>
            </a:blipFill>
          </p:spPr>
        </p:sp>
      </p:grpSp>
      <p:grpSp>
        <p:nvGrpSpPr>
          <p:cNvPr name="Group 6" id="6"/>
          <p:cNvGrpSpPr/>
          <p:nvPr/>
        </p:nvGrpSpPr>
        <p:grpSpPr>
          <a:xfrm rot="0">
            <a:off x="8208393" y="2153679"/>
            <a:ext cx="9090040" cy="6765483"/>
            <a:chOff x="0" y="0"/>
            <a:chExt cx="2394084" cy="1781856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2394084" cy="1781856"/>
            </a:xfrm>
            <a:custGeom>
              <a:avLst/>
              <a:gdLst/>
              <a:ahLst/>
              <a:cxnLst/>
              <a:rect r="r" b="b" t="t" l="l"/>
              <a:pathLst>
                <a:path h="1781856" w="2394084">
                  <a:moveTo>
                    <a:pt x="52805" y="0"/>
                  </a:moveTo>
                  <a:lnTo>
                    <a:pt x="2341280" y="0"/>
                  </a:lnTo>
                  <a:cubicBezTo>
                    <a:pt x="2370443" y="0"/>
                    <a:pt x="2394084" y="23642"/>
                    <a:pt x="2394084" y="52805"/>
                  </a:cubicBezTo>
                  <a:lnTo>
                    <a:pt x="2394084" y="1729051"/>
                  </a:lnTo>
                  <a:cubicBezTo>
                    <a:pt x="2394084" y="1758214"/>
                    <a:pt x="2370443" y="1781856"/>
                    <a:pt x="2341280" y="1781856"/>
                  </a:cubicBezTo>
                  <a:lnTo>
                    <a:pt x="52805" y="1781856"/>
                  </a:lnTo>
                  <a:cubicBezTo>
                    <a:pt x="23642" y="1781856"/>
                    <a:pt x="0" y="1758214"/>
                    <a:pt x="0" y="1729051"/>
                  </a:cubicBezTo>
                  <a:lnTo>
                    <a:pt x="0" y="52805"/>
                  </a:lnTo>
                  <a:cubicBezTo>
                    <a:pt x="0" y="23642"/>
                    <a:pt x="23642" y="0"/>
                    <a:pt x="52805" y="0"/>
                  </a:cubicBezTo>
                  <a:close/>
                </a:path>
              </a:pathLst>
            </a:custGeom>
            <a:gradFill rotWithShape="true">
              <a:gsLst>
                <a:gs pos="0">
                  <a:srgbClr val="272648">
                    <a:alpha val="100000"/>
                  </a:srgbClr>
                </a:gs>
                <a:gs pos="100000">
                  <a:srgbClr val="721839">
                    <a:alpha val="90500"/>
                  </a:srgbClr>
                </a:gs>
              </a:gsLst>
              <a:lin ang="0"/>
            </a:gradFill>
            <a:ln w="19050" cap="rnd">
              <a:gradFill>
                <a:gsLst>
                  <a:gs pos="0">
                    <a:srgbClr val="D2889A">
                      <a:alpha val="100000"/>
                    </a:srgbClr>
                  </a:gs>
                  <a:gs pos="100000">
                    <a:srgbClr val="FFFBFD">
                      <a:alpha val="69500"/>
                    </a:srgbClr>
                  </a:gs>
                </a:gsLst>
                <a:lin ang="0"/>
              </a:gradFill>
              <a:prstDash val="solid"/>
              <a:round/>
            </a:ln>
          </p:spPr>
        </p:sp>
        <p:sp>
          <p:nvSpPr>
            <p:cNvPr name="TextBox 8" id="8"/>
            <p:cNvSpPr txBox="true"/>
            <p:nvPr/>
          </p:nvSpPr>
          <p:spPr>
            <a:xfrm>
              <a:off x="0" y="-38100"/>
              <a:ext cx="2394084" cy="181995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9" id="9"/>
          <p:cNvSpPr txBox="true"/>
          <p:nvPr/>
        </p:nvSpPr>
        <p:spPr>
          <a:xfrm rot="0">
            <a:off x="8794759" y="2817495"/>
            <a:ext cx="7917309" cy="52843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724269" indent="-362134" lvl="1">
              <a:lnSpc>
                <a:spcPts val="4696"/>
              </a:lnSpc>
              <a:buFont typeface="Arial"/>
              <a:buChar char="•"/>
            </a:pPr>
            <a:r>
              <a:rPr lang="en-US" b="true" sz="335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“What makes you say that?” </a:t>
            </a:r>
            <a:r>
              <a:rPr lang="en-US" sz="33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→ gently breaks objecti</a:t>
            </a:r>
            <a:r>
              <a:rPr lang="en-US" sz="33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ons</a:t>
            </a:r>
          </a:p>
          <a:p>
            <a:pPr algn="l">
              <a:lnSpc>
                <a:spcPts val="4696"/>
              </a:lnSpc>
            </a:pPr>
          </a:p>
          <a:p>
            <a:pPr algn="l" marL="724269" indent="-362134" lvl="1">
              <a:lnSpc>
                <a:spcPts val="4696"/>
              </a:lnSpc>
              <a:buFont typeface="Arial"/>
              <a:buChar char="•"/>
            </a:pPr>
            <a:r>
              <a:rPr lang="en-US" b="true" sz="335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“Tell me more.” </a:t>
            </a:r>
            <a:r>
              <a:rPr lang="en-US" sz="33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→ encourages them to open up</a:t>
            </a:r>
          </a:p>
          <a:p>
            <a:pPr algn="l">
              <a:lnSpc>
                <a:spcPts val="4696"/>
              </a:lnSpc>
            </a:pPr>
          </a:p>
          <a:p>
            <a:pPr algn="l" marL="724269" indent="-362134" lvl="1">
              <a:lnSpc>
                <a:spcPts val="4696"/>
              </a:lnSpc>
              <a:spcBef>
                <a:spcPct val="0"/>
              </a:spcBef>
              <a:buFont typeface="Arial"/>
              <a:buChar char="•"/>
            </a:pPr>
            <a:r>
              <a:rPr lang="en-US" b="true" sz="3354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“Out of curiosity…” </a:t>
            </a:r>
            <a:r>
              <a:rPr lang="en-US" sz="3354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→ softens every question and lowers resistance</a:t>
            </a:r>
          </a:p>
        </p:txBody>
      </p:sp>
      <p:sp>
        <p:nvSpPr>
          <p:cNvPr name="Freeform 10" id="10"/>
          <p:cNvSpPr/>
          <p:nvPr/>
        </p:nvSpPr>
        <p:spPr>
          <a:xfrm flipH="false" flipV="false" rot="0">
            <a:off x="13684355" y="541932"/>
            <a:ext cx="1554697" cy="973536"/>
          </a:xfrm>
          <a:custGeom>
            <a:avLst/>
            <a:gdLst/>
            <a:ahLst/>
            <a:cxnLst/>
            <a:rect r="r" b="b" t="t" l="l"/>
            <a:pathLst>
              <a:path h="973536" w="1554697">
                <a:moveTo>
                  <a:pt x="0" y="0"/>
                </a:moveTo>
                <a:lnTo>
                  <a:pt x="1554697" y="0"/>
                </a:lnTo>
                <a:lnTo>
                  <a:pt x="1554697" y="973536"/>
                </a:lnTo>
                <a:lnTo>
                  <a:pt x="0" y="97353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-28465" r="0" b="-3123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15505603" y="573224"/>
            <a:ext cx="1753697" cy="910952"/>
          </a:xfrm>
          <a:custGeom>
            <a:avLst/>
            <a:gdLst/>
            <a:ahLst/>
            <a:cxnLst/>
            <a:rect r="r" b="b" t="t" l="l"/>
            <a:pathLst>
              <a:path h="910952" w="1753697">
                <a:moveTo>
                  <a:pt x="0" y="0"/>
                </a:moveTo>
                <a:lnTo>
                  <a:pt x="1753697" y="0"/>
                </a:lnTo>
                <a:lnTo>
                  <a:pt x="1753697" y="910952"/>
                </a:lnTo>
                <a:lnTo>
                  <a:pt x="0" y="91095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DAG6dkP7bSM</dc:identifier>
  <dcterms:modified xsi:type="dcterms:W3CDTF">2011-08-01T06:04:30Z</dcterms:modified>
  <cp:revision>1</cp:revision>
  <dc:title>Lets Get Grwoing pptx</dc:title>
</cp:coreProperties>
</file>